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95" r:id="rId9"/>
    <p:sldId id="296" r:id="rId10"/>
    <p:sldId id="305" r:id="rId11"/>
    <p:sldId id="264" r:id="rId12"/>
    <p:sldId id="297" r:id="rId13"/>
    <p:sldId id="306" r:id="rId14"/>
    <p:sldId id="270" r:id="rId15"/>
    <p:sldId id="300" r:id="rId16"/>
    <p:sldId id="302" r:id="rId17"/>
    <p:sldId id="267" r:id="rId18"/>
    <p:sldId id="307" r:id="rId19"/>
    <p:sldId id="304" r:id="rId20"/>
    <p:sldId id="278" r:id="rId21"/>
    <p:sldId id="308" r:id="rId22"/>
  </p:sldIdLst>
  <p:sldSz cx="9144000" cy="5143500" type="screen16x9"/>
  <p:notesSz cx="6858000" cy="9144000"/>
  <p:embeddedFontLst>
    <p:embeddedFont>
      <p:font typeface="Inter-Regular" charset="0"/>
      <p:regular r:id="rId24"/>
      <p:bold r:id="rId25"/>
    </p:embeddedFont>
    <p:embeddedFont>
      <p:font typeface="BrowalliaUPC" pitchFamily="34" charset="-34"/>
      <p:regular r:id="rId26"/>
      <p:bold r:id="rId27"/>
      <p:italic r:id="rId28"/>
      <p:bold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Aharoni" pitchFamily="2" charset="-79"/>
      <p:bold r:id="rId34"/>
    </p:embeddedFont>
    <p:embeddedFont>
      <p:font typeface="Browallia New" pitchFamily="34" charset="-34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-84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631353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12109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247690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11987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60914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451a3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451a3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509206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d9ad39b82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d9ad39b82_2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116634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61232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 dirty="0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dirty="0"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1526854" y="1534249"/>
            <a:ext cx="6090289" cy="18392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Station </a:t>
            </a:r>
            <a:r>
              <a:rPr lang="fr-MA" b="1" dirty="0"/>
              <a:t>M</a:t>
            </a:r>
            <a:r>
              <a:rPr lang="fr-MA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étéo</a:t>
            </a:r>
            <a:endParaRPr lang="fr-MA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68981D-4847-4565-B158-69F9A505F11C}"/>
              </a:ext>
            </a:extLst>
          </p:cNvPr>
          <p:cNvSpPr txBox="1"/>
          <p:nvPr/>
        </p:nvSpPr>
        <p:spPr>
          <a:xfrm flipH="1">
            <a:off x="5920239" y="3717671"/>
            <a:ext cx="2803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Réalisé</a:t>
            </a:r>
            <a:r>
              <a:rPr lang="en-US" b="1" dirty="0">
                <a:solidFill>
                  <a:schemeClr val="bg1"/>
                </a:solidFill>
              </a:rPr>
              <a:t> par :</a:t>
            </a:r>
          </a:p>
          <a:p>
            <a:r>
              <a:rPr lang="en-US" b="1" dirty="0">
                <a:solidFill>
                  <a:schemeClr val="bg1"/>
                </a:solidFill>
              </a:rPr>
              <a:t>	HARAOUI </a:t>
            </a:r>
            <a:r>
              <a:rPr lang="fr-FR" b="1" dirty="0">
                <a:solidFill>
                  <a:schemeClr val="bg1"/>
                </a:solidFill>
              </a:rPr>
              <a:t>Souhaib</a:t>
            </a:r>
          </a:p>
          <a:p>
            <a:r>
              <a:rPr lang="en-US" b="1" dirty="0">
                <a:solidFill>
                  <a:schemeClr val="bg1"/>
                </a:solidFill>
              </a:rPr>
              <a:t>	EDDOUCHE Yasser</a:t>
            </a:r>
          </a:p>
          <a:p>
            <a:r>
              <a:rPr lang="en-US" b="1" dirty="0">
                <a:solidFill>
                  <a:schemeClr val="bg1"/>
                </a:solidFill>
              </a:rPr>
              <a:t>	IGHIL Oumaima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A1CB218-7CE8-4443-A82C-2EE278C8DE62}"/>
              </a:ext>
            </a:extLst>
          </p:cNvPr>
          <p:cNvSpPr txBox="1"/>
          <p:nvPr/>
        </p:nvSpPr>
        <p:spPr>
          <a:xfrm>
            <a:off x="3477390" y="3717671"/>
            <a:ext cx="2352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Encadre</a:t>
            </a:r>
            <a:r>
              <a:rPr lang="en-US" b="1" dirty="0">
                <a:solidFill>
                  <a:schemeClr val="bg1"/>
                </a:solidFill>
              </a:rPr>
              <a:t> par 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	Pr. JAI Otman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A9D874-A40B-4D8F-94CE-9F0FDB5E9864}"/>
              </a:ext>
            </a:extLst>
          </p:cNvPr>
          <p:cNvSpPr txBox="1"/>
          <p:nvPr/>
        </p:nvSpPr>
        <p:spPr>
          <a:xfrm>
            <a:off x="721325" y="140163"/>
            <a:ext cx="314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Mini </a:t>
            </a:r>
            <a:r>
              <a:rPr lang="fr-FR" sz="1600" dirty="0">
                <a:solidFill>
                  <a:schemeClr val="bg1"/>
                </a:solidFill>
              </a:rPr>
              <a:t>projet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Capteurs</a:t>
            </a:r>
            <a:r>
              <a:rPr lang="en-US" sz="1600" dirty="0">
                <a:solidFill>
                  <a:schemeClr val="bg1"/>
                </a:solidFill>
              </a:rPr>
              <a:t> et </a:t>
            </a:r>
            <a:r>
              <a:rPr lang="fr-FR" sz="1600" dirty="0">
                <a:solidFill>
                  <a:schemeClr val="bg1"/>
                </a:solidFill>
              </a:rPr>
              <a:t>Actionneur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DBD697E-2686-4719-81BC-B28BF20DB638}"/>
              </a:ext>
            </a:extLst>
          </p:cNvPr>
          <p:cNvSpPr/>
          <p:nvPr/>
        </p:nvSpPr>
        <p:spPr>
          <a:xfrm>
            <a:off x="401438" y="162724"/>
            <a:ext cx="3783443" cy="530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5B9D01-F893-4A12-B799-47A83D20E95D}"/>
              </a:ext>
            </a:extLst>
          </p:cNvPr>
          <p:cNvSpPr txBox="1"/>
          <p:nvPr/>
        </p:nvSpPr>
        <p:spPr>
          <a:xfrm>
            <a:off x="313699" y="3618934"/>
            <a:ext cx="29968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Présenté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devant</a:t>
            </a:r>
            <a:r>
              <a:rPr lang="en-US" b="1" dirty="0">
                <a:solidFill>
                  <a:schemeClr val="bg1"/>
                </a:solidFill>
              </a:rPr>
              <a:t> le jury compose par :</a:t>
            </a:r>
          </a:p>
          <a:p>
            <a:r>
              <a:rPr lang="en-US" b="1" dirty="0">
                <a:solidFill>
                  <a:schemeClr val="bg1"/>
                </a:solidFill>
              </a:rPr>
              <a:t>- Pr. TAOUSSI Mohamed</a:t>
            </a:r>
          </a:p>
          <a:p>
            <a:r>
              <a:rPr lang="en-US" b="1" dirty="0">
                <a:solidFill>
                  <a:schemeClr val="bg1"/>
                </a:solidFill>
              </a:rPr>
              <a:t>- Pr. JAI Otman</a:t>
            </a:r>
          </a:p>
          <a:p>
            <a:r>
              <a:rPr lang="en-US" b="1" dirty="0">
                <a:solidFill>
                  <a:schemeClr val="bg1"/>
                </a:solidFill>
              </a:rPr>
              <a:t>- Pr. CHAIBI Radouane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716A532-5843-4DA6-9E76-8E9D6C9AA541}"/>
              </a:ext>
            </a:extLst>
          </p:cNvPr>
          <p:cNvSpPr/>
          <p:nvPr/>
        </p:nvSpPr>
        <p:spPr>
          <a:xfrm>
            <a:off x="313699" y="3618934"/>
            <a:ext cx="2896713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EDB184-CA43-4369-9CF7-9EBCA315033F}"/>
              </a:ext>
            </a:extLst>
          </p:cNvPr>
          <p:cNvSpPr/>
          <p:nvPr/>
        </p:nvSpPr>
        <p:spPr>
          <a:xfrm>
            <a:off x="3373935" y="3618934"/>
            <a:ext cx="2396128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66F370-8B53-48DC-90BA-74723AEF5041}"/>
              </a:ext>
            </a:extLst>
          </p:cNvPr>
          <p:cNvSpPr/>
          <p:nvPr/>
        </p:nvSpPr>
        <p:spPr>
          <a:xfrm>
            <a:off x="5980309" y="3609948"/>
            <a:ext cx="2683130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C6C1198-B47D-401C-AB09-4987E222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17143" y="88581"/>
            <a:ext cx="1012284" cy="1197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5A14B61-9591-484C-8967-E3220ACA3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068" y="276627"/>
            <a:ext cx="2959396" cy="949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9CA9AA4-A235-4E38-ADBA-F742AF7E05BD}"/>
              </a:ext>
            </a:extLst>
          </p:cNvPr>
          <p:cNvSpPr txBox="1"/>
          <p:nvPr/>
        </p:nvSpPr>
        <p:spPr>
          <a:xfrm>
            <a:off x="360420" y="867679"/>
            <a:ext cx="407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Département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</a:t>
            </a:r>
            <a:r>
              <a:rPr lang="en-US" dirty="0">
                <a:solidFill>
                  <a:schemeClr val="bg1"/>
                </a:solidFill>
              </a:rPr>
              <a:t>Genie </a:t>
            </a:r>
            <a:r>
              <a:rPr lang="fr-FR" dirty="0">
                <a:solidFill>
                  <a:schemeClr val="bg1"/>
                </a:solidFill>
              </a:rPr>
              <a:t>Electrique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fr-FR" dirty="0">
                <a:solidFill>
                  <a:schemeClr val="bg1"/>
                </a:solidFill>
              </a:rPr>
              <a:t>informatique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Filière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: </a:t>
            </a:r>
            <a:r>
              <a:rPr lang="en-US" dirty="0">
                <a:solidFill>
                  <a:schemeClr val="bg1"/>
                </a:solidFill>
              </a:rPr>
              <a:t>Systems </a:t>
            </a:r>
            <a:r>
              <a:rPr lang="fr-FR" dirty="0">
                <a:solidFill>
                  <a:schemeClr val="bg1"/>
                </a:solidFill>
              </a:rPr>
              <a:t>Embarques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9F247FD-F88D-4644-A23E-C3A2163217F9}"/>
              </a:ext>
            </a:extLst>
          </p:cNvPr>
          <p:cNvSpPr/>
          <p:nvPr/>
        </p:nvSpPr>
        <p:spPr>
          <a:xfrm>
            <a:off x="401438" y="839852"/>
            <a:ext cx="3783443" cy="530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1037875" y="414528"/>
            <a:ext cx="6643085" cy="8177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1933575" algn="l"/>
              </a:tabLst>
            </a:pPr>
            <a:r>
              <a:rPr lang="fr-FR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</a:t>
            </a:r>
            <a:r>
              <a:rPr lang="fr-FR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MEGA:</a:t>
            </a:r>
            <a:r>
              <a:rPr lang="fr-FR" b="1" i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"/>
          </p:nvPr>
        </p:nvSpPr>
        <p:spPr>
          <a:xfrm>
            <a:off x="4997181" y="1664571"/>
            <a:ext cx="3524562" cy="21652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 b="1" i="0" dirty="0">
                <a:solidFill>
                  <a:srgbClr val="242626"/>
                </a:solidFill>
                <a:effectLst/>
                <a:latin typeface="Inter-RegularNew"/>
              </a:rPr>
              <a:t>La carte Arduino Mega 2560 est basée sur un ATMega2560 cadencé à 16 MHz. Elle dispose de 54 E/S dont 14 PWM, 16 analogiques et 4 UARTs. Elle est idéale pour des applications exigeant des caractéristiques plus complètes que la Uno.</a:t>
            </a:r>
            <a:endParaRPr lang="fr-FR" sz="1600" b="1" dirty="0">
              <a:solidFill>
                <a:schemeClr val="tx1"/>
              </a:solidFill>
              <a:latin typeface="Inter-RegularNew"/>
              <a:ea typeface="Inter-Regular" panose="020B0604020202020204" charset="0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dirty="0"/>
          </a:p>
        </p:txBody>
      </p:sp>
      <p:pic>
        <p:nvPicPr>
          <p:cNvPr id="1028" name="Picture 4" descr="Introduction to Arduino Mega 2560: 5 Features You Need to Know - The  Engineering Knowledge">
            <a:extLst>
              <a:ext uri="{FF2B5EF4-FFF2-40B4-BE49-F238E27FC236}">
                <a16:creationId xmlns:a16="http://schemas.microsoft.com/office/drawing/2014/main" xmlns="" id="{6B411121-4C53-490B-9E40-97E019EA2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378" y="1587407"/>
            <a:ext cx="3780001" cy="23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7076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225561" y="309371"/>
            <a:ext cx="2692877" cy="73088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Inter-Regular" panose="020B0604020202020204" charset="0"/>
                <a:ea typeface="Inter-Regular" panose="020B0604020202020204" charset="0"/>
                <a:cs typeface="Calibri" panose="020F0502020204030204" pitchFamily="34" charset="0"/>
              </a:rPr>
              <a:t>Les Capteurs</a:t>
            </a:r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Inter-Regular" panose="020B0604020202020204" charset="0"/>
                <a:ea typeface="Inter-Regular" panose="020B0604020202020204" charset="0"/>
                <a:cs typeface="Arial" panose="020B0604020202020204" pitchFamily="34" charset="0"/>
              </a:rPr>
              <a:t> :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Inter-Regular" panose="020B0604020202020204" charset="0"/>
              <a:ea typeface="Inter-Regular" panose="020B0604020202020204" charset="0"/>
              <a:cs typeface="Arial" panose="020B0604020202020204" pitchFamily="34" charset="0"/>
            </a:endParaRPr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842803" y="1353950"/>
            <a:ext cx="2191800" cy="8771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b="1" u="sng" dirty="0">
                <a:solidFill>
                  <a:schemeClr val="tx1"/>
                </a:solidFill>
                <a:effectLst/>
                <a:latin typeface="BrowalliaUPC" panose="020B0604020202020204" pitchFamily="34" charset="-34"/>
                <a:ea typeface="Calibri" panose="020F0502020204030204" pitchFamily="34" charset="0"/>
              </a:rPr>
              <a:t>Capteur photosensible </a:t>
            </a:r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2"/>
          </p:nvPr>
        </p:nvSpPr>
        <p:spPr>
          <a:xfrm>
            <a:off x="3536025" y="1353950"/>
            <a:ext cx="2191800" cy="730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b="1" u="sng" dirty="0">
                <a:solidFill>
                  <a:schemeClr val="tx1"/>
                </a:solidFill>
                <a:effectLst/>
                <a:latin typeface="BrowalliaUPC" panose="020B0604020202020204" pitchFamily="34" charset="-34"/>
                <a:ea typeface="Calibri" panose="020F0502020204030204" pitchFamily="34" charset="0"/>
              </a:rPr>
              <a:t>DH11</a:t>
            </a:r>
            <a:endParaRPr sz="2000" b="1" u="sng" dirty="0">
              <a:solidFill>
                <a:schemeClr val="tx1"/>
              </a:solidFill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3"/>
          </p:nvPr>
        </p:nvSpPr>
        <p:spPr>
          <a:xfrm>
            <a:off x="6216281" y="1353950"/>
            <a:ext cx="2191800" cy="5480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b="1" u="sng" dirty="0">
                <a:solidFill>
                  <a:schemeClr val="tx1"/>
                </a:solidFill>
                <a:effectLst/>
                <a:latin typeface="BrowalliaUPC" panose="020B0604020202020204" pitchFamily="34" charset="-34"/>
                <a:ea typeface="Calibri" panose="020F0502020204030204" pitchFamily="34" charset="0"/>
              </a:rPr>
              <a:t>MQ2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5C8639-04A2-4DBA-A14F-563AB200FC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2803" y="2323215"/>
            <a:ext cx="1906586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0">
            <a:extLst>
              <a:ext uri="{FF2B5EF4-FFF2-40B4-BE49-F238E27FC236}">
                <a16:creationId xmlns:a16="http://schemas.microsoft.com/office/drawing/2014/main" xmlns="" id="{5757F2F6-6820-4531-ADD1-5248D010C8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8632" y="2323215"/>
            <a:ext cx="1906586" cy="1780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 14">
            <a:extLst>
              <a:ext uri="{FF2B5EF4-FFF2-40B4-BE49-F238E27FC236}">
                <a16:creationId xmlns:a16="http://schemas.microsoft.com/office/drawing/2014/main" xmlns="" id="{D47EE859-3393-4F17-A77D-398E785EED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14462" y="2492854"/>
            <a:ext cx="1595438" cy="1440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541467" y="1357883"/>
            <a:ext cx="2191800" cy="4642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b="1" u="sng" dirty="0">
                <a:solidFill>
                  <a:schemeClr val="tx1"/>
                </a:solidFill>
                <a:effectLst/>
                <a:latin typeface="BrowalliaUPC" panose="020B0604020202020204" pitchFamily="34" charset="-34"/>
                <a:ea typeface="Calibri" panose="020F0502020204030204" pitchFamily="34" charset="0"/>
              </a:rPr>
              <a:t>RTC DS3231 </a:t>
            </a:r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2"/>
          </p:nvPr>
        </p:nvSpPr>
        <p:spPr>
          <a:xfrm>
            <a:off x="6380754" y="1357883"/>
            <a:ext cx="2191800" cy="730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b="1" u="sng" dirty="0">
                <a:solidFill>
                  <a:schemeClr val="tx1"/>
                </a:solidFill>
                <a:effectLst/>
                <a:latin typeface="BrowalliaUPC" panose="020B0604020202020204" pitchFamily="34" charset="-34"/>
                <a:ea typeface="Calibri" panose="020F0502020204030204" pitchFamily="34" charset="0"/>
              </a:rPr>
              <a:t>5 bouton poussoir </a:t>
            </a:r>
            <a:endParaRPr sz="2000" b="1" u="sng" dirty="0">
              <a:solidFill>
                <a:schemeClr val="tx1"/>
              </a:solidFill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3"/>
          </p:nvPr>
        </p:nvSpPr>
        <p:spPr>
          <a:xfrm>
            <a:off x="3868372" y="1357883"/>
            <a:ext cx="1200993" cy="5480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b="1" u="sng" dirty="0">
                <a:solidFill>
                  <a:schemeClr val="tx1"/>
                </a:solidFill>
                <a:effectLst/>
                <a:latin typeface="BrowalliaUPC" panose="020B0604020202020204" pitchFamily="34" charset="-34"/>
                <a:ea typeface="Calibri" panose="020F0502020204030204" pitchFamily="34" charset="0"/>
              </a:rPr>
              <a:t>LCD 16x2 </a:t>
            </a:r>
            <a:endParaRPr sz="2000" b="1" u="sng" dirty="0">
              <a:solidFill>
                <a:schemeClr val="tx1"/>
              </a:solidFill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dirty="0"/>
          </a:p>
        </p:txBody>
      </p:sp>
      <p:pic>
        <p:nvPicPr>
          <p:cNvPr id="12" name="Image 15">
            <a:extLst>
              <a:ext uri="{FF2B5EF4-FFF2-40B4-BE49-F238E27FC236}">
                <a16:creationId xmlns:a16="http://schemas.microsoft.com/office/drawing/2014/main" xmlns="" id="{09895943-DAB5-487C-A854-710BE25142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1488" y="2088765"/>
            <a:ext cx="2191800" cy="1865439"/>
          </a:xfrm>
          <a:prstGeom prst="rect">
            <a:avLst/>
          </a:prstGeom>
        </p:spPr>
      </p:pic>
      <p:pic>
        <p:nvPicPr>
          <p:cNvPr id="13" name="Image 17">
            <a:extLst>
              <a:ext uri="{FF2B5EF4-FFF2-40B4-BE49-F238E27FC236}">
                <a16:creationId xmlns:a16="http://schemas.microsoft.com/office/drawing/2014/main" xmlns="" id="{BC04354B-E0F6-4705-B015-637E4352982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2331" y="2088765"/>
            <a:ext cx="2659380" cy="2200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A7ED6AB-DD9C-4D52-93F8-70EEB5AF1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41" y="2168859"/>
            <a:ext cx="1885116" cy="18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2700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1695749" y="1250014"/>
            <a:ext cx="2191800" cy="4642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b="1" u="sng" dirty="0">
                <a:solidFill>
                  <a:schemeClr val="tx1"/>
                </a:solidFill>
                <a:effectLst/>
                <a:latin typeface="BrowalliaUPC" panose="020B0604020202020204" pitchFamily="34" charset="-34"/>
                <a:ea typeface="Calibri" panose="020F0502020204030204" pitchFamily="34" charset="0"/>
              </a:rPr>
              <a:t>Buzzer</a:t>
            </a:r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3"/>
          </p:nvPr>
        </p:nvSpPr>
        <p:spPr>
          <a:xfrm>
            <a:off x="5784859" y="1250014"/>
            <a:ext cx="1200993" cy="5480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000" b="1" u="sng" dirty="0">
                <a:solidFill>
                  <a:schemeClr val="tx1"/>
                </a:solidFill>
                <a:effectLst/>
                <a:latin typeface="BrowalliaUPC" panose="020B0604020202020204" pitchFamily="34" charset="-34"/>
                <a:ea typeface="Calibri" panose="020F0502020204030204" pitchFamily="34" charset="0"/>
              </a:rPr>
              <a:t>Potentiomètre</a:t>
            </a:r>
            <a:endParaRPr sz="2000" b="1" u="sng" dirty="0">
              <a:solidFill>
                <a:schemeClr val="tx1"/>
              </a:solidFill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dirty="0"/>
          </a:p>
        </p:txBody>
      </p:sp>
      <p:pic>
        <p:nvPicPr>
          <p:cNvPr id="1032" name="Picture 8" descr="Moduł Buzzer buzer brzęczyk 5V Arduino AVR - Sklep, Opinie, Cena w  Allegro.pl">
            <a:extLst>
              <a:ext uri="{FF2B5EF4-FFF2-40B4-BE49-F238E27FC236}">
                <a16:creationId xmlns:a16="http://schemas.microsoft.com/office/drawing/2014/main" xmlns="" id="{2598236F-9DAD-C548-1C94-BF127C46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8982" y="2165239"/>
            <a:ext cx="1374228" cy="135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tiliser un potentiomètre avec un Arduino - Mataucarre">
            <a:extLst>
              <a:ext uri="{FF2B5EF4-FFF2-40B4-BE49-F238E27FC236}">
                <a16:creationId xmlns:a16="http://schemas.microsoft.com/office/drawing/2014/main" xmlns="" id="{48438F17-5718-62C3-836B-BC4DCAD91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1399" y="1949503"/>
            <a:ext cx="1573619" cy="15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1031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834;p56">
            <a:extLst>
              <a:ext uri="{FF2B5EF4-FFF2-40B4-BE49-F238E27FC236}">
                <a16:creationId xmlns:a16="http://schemas.microsoft.com/office/drawing/2014/main" xmlns="" id="{4A3637C5-8E39-44FB-B97E-F5CB74196C76}"/>
              </a:ext>
            </a:extLst>
          </p:cNvPr>
          <p:cNvGrpSpPr/>
          <p:nvPr/>
        </p:nvGrpSpPr>
        <p:grpSpPr>
          <a:xfrm>
            <a:off x="2336369" y="2779726"/>
            <a:ext cx="4283208" cy="626299"/>
            <a:chOff x="4411970" y="2962952"/>
            <a:chExt cx="706544" cy="104212"/>
          </a:xfrm>
          <a:solidFill>
            <a:schemeClr val="accent1">
              <a:lumMod val="75000"/>
            </a:schemeClr>
          </a:solidFill>
        </p:grpSpPr>
        <p:sp>
          <p:nvSpPr>
            <p:cNvPr id="14" name="Google Shape;1835;p56">
              <a:extLst>
                <a:ext uri="{FF2B5EF4-FFF2-40B4-BE49-F238E27FC236}">
                  <a16:creationId xmlns:a16="http://schemas.microsoft.com/office/drawing/2014/main" xmlns="" id="{8FF3DA2C-FE62-4717-A8EF-856A3EE86542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836;p56">
              <a:extLst>
                <a:ext uri="{FF2B5EF4-FFF2-40B4-BE49-F238E27FC236}">
                  <a16:creationId xmlns:a16="http://schemas.microsoft.com/office/drawing/2014/main" xmlns="" id="{83C7DD7C-5FE9-47FE-8AFE-2E467E6517A6}"/>
                </a:ext>
              </a:extLst>
            </p:cNvPr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837;p56">
              <a:extLst>
                <a:ext uri="{FF2B5EF4-FFF2-40B4-BE49-F238E27FC236}">
                  <a16:creationId xmlns:a16="http://schemas.microsoft.com/office/drawing/2014/main" xmlns="" id="{01486328-D32C-4968-AAD9-08EA483A25C8}"/>
                </a:ext>
              </a:extLst>
            </p:cNvPr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838;p56">
              <a:extLst>
                <a:ext uri="{FF2B5EF4-FFF2-40B4-BE49-F238E27FC236}">
                  <a16:creationId xmlns:a16="http://schemas.microsoft.com/office/drawing/2014/main" xmlns="" id="{B9DDDE88-D8A6-4310-AD08-8092C8F8FAC1}"/>
                </a:ext>
              </a:extLst>
            </p:cNvPr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oogle Shape;1847;p56">
            <a:extLst>
              <a:ext uri="{FF2B5EF4-FFF2-40B4-BE49-F238E27FC236}">
                <a16:creationId xmlns:a16="http://schemas.microsoft.com/office/drawing/2014/main" xmlns="" id="{2232613D-AC61-489E-8469-00E0499ABBD3}"/>
              </a:ext>
            </a:extLst>
          </p:cNvPr>
          <p:cNvGrpSpPr/>
          <p:nvPr/>
        </p:nvGrpSpPr>
        <p:grpSpPr>
          <a:xfrm>
            <a:off x="560831" y="1861363"/>
            <a:ext cx="6820567" cy="931667"/>
            <a:chOff x="4411970" y="2468674"/>
            <a:chExt cx="747317" cy="167425"/>
          </a:xfrm>
        </p:grpSpPr>
        <p:sp>
          <p:nvSpPr>
            <p:cNvPr id="10" name="Google Shape;1848;p56">
              <a:extLst>
                <a:ext uri="{FF2B5EF4-FFF2-40B4-BE49-F238E27FC236}">
                  <a16:creationId xmlns:a16="http://schemas.microsoft.com/office/drawing/2014/main" xmlns="" id="{0F30DEE5-81DF-497E-8F9D-17B789C710A2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849;p56">
              <a:extLst>
                <a:ext uri="{FF2B5EF4-FFF2-40B4-BE49-F238E27FC236}">
                  <a16:creationId xmlns:a16="http://schemas.microsoft.com/office/drawing/2014/main" xmlns="" id="{64CEDDCF-465F-4A31-B6E8-1C0272E63AC5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2" name="Google Shape;202;p26"/>
          <p:cNvSpPr txBox="1">
            <a:spLocks noGrp="1"/>
          </p:cNvSpPr>
          <p:nvPr>
            <p:ph type="ctrTitle" idx="4294967295"/>
          </p:nvPr>
        </p:nvSpPr>
        <p:spPr>
          <a:xfrm>
            <a:off x="2595311" y="1969008"/>
            <a:ext cx="5486399" cy="64612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01600" indent="0">
              <a:buNone/>
            </a:pPr>
            <a:r>
              <a:rPr lang="fr-FR" sz="4000" dirty="0"/>
              <a:t>Réalisation</a:t>
            </a:r>
            <a:r>
              <a:rPr lang="en-US" sz="4000" dirty="0"/>
              <a:t> </a:t>
            </a:r>
            <a:r>
              <a:rPr lang="fr-FR" sz="4000" dirty="0"/>
              <a:t>virtuel</a:t>
            </a:r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4294967295"/>
          </p:nvPr>
        </p:nvSpPr>
        <p:spPr>
          <a:xfrm>
            <a:off x="3021884" y="2816303"/>
            <a:ext cx="4107046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fr-FR" dirty="0">
                <a:solidFill>
                  <a:schemeClr val="bg1"/>
                </a:solidFill>
              </a:rPr>
              <a:t>Réalisation</a:t>
            </a:r>
            <a:r>
              <a:rPr lang="en-US" dirty="0">
                <a:solidFill>
                  <a:schemeClr val="bg1"/>
                </a:solidFill>
              </a:rPr>
              <a:t> virtuel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68F447-2EA2-48B7-B6AD-D567C3804F11}"/>
              </a:ext>
            </a:extLst>
          </p:cNvPr>
          <p:cNvSpPr txBox="1"/>
          <p:nvPr/>
        </p:nvSpPr>
        <p:spPr>
          <a:xfrm>
            <a:off x="1068963" y="2004030"/>
            <a:ext cx="47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C6F3FE-A55B-4782-A924-0AE9B1E69139}"/>
              </a:ext>
            </a:extLst>
          </p:cNvPr>
          <p:cNvSpPr txBox="1"/>
          <p:nvPr/>
        </p:nvSpPr>
        <p:spPr>
          <a:xfrm>
            <a:off x="2336369" y="2861637"/>
            <a:ext cx="63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2.1</a:t>
            </a:r>
            <a:endParaRPr lang="fr-F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4252CD-A48F-4DF9-8BF5-4F9C169EAE86}"/>
              </a:ext>
            </a:extLst>
          </p:cNvPr>
          <p:cNvSpPr/>
          <p:nvPr/>
        </p:nvSpPr>
        <p:spPr>
          <a:xfrm>
            <a:off x="1274819" y="287001"/>
            <a:ext cx="6574337" cy="457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25ECA62-D4E5-4D15-A172-1EEB4A54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48" y="446532"/>
            <a:ext cx="6050104" cy="425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0838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A04ECE-AC1D-4F08-975B-6B5BC677B64D}"/>
              </a:ext>
            </a:extLst>
          </p:cNvPr>
          <p:cNvSpPr/>
          <p:nvPr/>
        </p:nvSpPr>
        <p:spPr>
          <a:xfrm>
            <a:off x="572414" y="1498164"/>
            <a:ext cx="3751043" cy="286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C0C11A2-069B-43C0-9315-766CC7109BDA}"/>
              </a:ext>
            </a:extLst>
          </p:cNvPr>
          <p:cNvSpPr/>
          <p:nvPr/>
        </p:nvSpPr>
        <p:spPr>
          <a:xfrm>
            <a:off x="4688641" y="1501752"/>
            <a:ext cx="3751043" cy="286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80A9F2-80DC-484F-ADF4-5EAD6F31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fr-FR" dirty="0"/>
              <a:t>Câblage</a:t>
            </a:r>
            <a:r>
              <a:rPr lang="en-US" dirty="0"/>
              <a:t> du Station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B438DF8-BC67-4D5A-9236-970FE0D542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FA01FF2-B4C7-4C9B-A6DA-6BECE7CD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16" y="1622119"/>
            <a:ext cx="3487240" cy="2615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B6152E7-9561-491B-9771-C1BD4283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42" y="1622119"/>
            <a:ext cx="3487240" cy="26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064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1944731" y="432327"/>
            <a:ext cx="5254522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ontionnement du Station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dirty="0"/>
          </a:p>
        </p:txBody>
      </p:sp>
      <p:sp>
        <p:nvSpPr>
          <p:cNvPr id="151" name="Google Shape;151;p23"/>
          <p:cNvSpPr/>
          <p:nvPr/>
        </p:nvSpPr>
        <p:spPr>
          <a:xfrm>
            <a:off x="3802942" y="124561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S</a:t>
            </a:r>
            <a:r>
              <a:rPr lang="en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tation meteo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5573239" y="214531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Mode 2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2032646" y="214531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Mode 1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6418492" y="438587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Qalite d’Air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6418492" y="304501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lumidite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cxnSp>
        <p:nvCxnSpPr>
          <p:cNvPr id="158" name="Google Shape;158;p23"/>
          <p:cNvCxnSpPr>
            <a:stCxn id="151" idx="2"/>
            <a:endCxn id="152" idx="0"/>
          </p:cNvCxnSpPr>
          <p:nvPr/>
        </p:nvCxnSpPr>
        <p:spPr>
          <a:xfrm rot="-5400000" flipH="1">
            <a:off x="5228542" y="103156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23"/>
          <p:cNvCxnSpPr>
            <a:stCxn id="153" idx="0"/>
            <a:endCxn id="151" idx="2"/>
          </p:cNvCxnSpPr>
          <p:nvPr/>
        </p:nvCxnSpPr>
        <p:spPr>
          <a:xfrm rot="-5400000">
            <a:off x="3458246" y="103156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23"/>
          <p:cNvCxnSpPr>
            <a:cxnSpLocks/>
            <a:stCxn id="30" idx="0"/>
            <a:endCxn id="153" idx="2"/>
          </p:cNvCxnSpPr>
          <p:nvPr/>
        </p:nvCxnSpPr>
        <p:spPr>
          <a:xfrm rot="5400000" flipH="1" flipV="1">
            <a:off x="1690323" y="1903925"/>
            <a:ext cx="427487" cy="1795260"/>
          </a:xfrm>
          <a:prstGeom prst="bentConnector3">
            <a:avLst>
              <a:gd name="adj1" fmla="val 45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23"/>
          <p:cNvCxnSpPr>
            <a:stCxn id="152" idx="2"/>
            <a:endCxn id="157" idx="0"/>
          </p:cNvCxnSpPr>
          <p:nvPr/>
        </p:nvCxnSpPr>
        <p:spPr>
          <a:xfrm rot="-5400000" flipH="1">
            <a:off x="6536389" y="239371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23"/>
          <p:cNvCxnSpPr>
            <a:stCxn id="156" idx="0"/>
            <a:endCxn id="152" idx="2"/>
          </p:cNvCxnSpPr>
          <p:nvPr/>
        </p:nvCxnSpPr>
        <p:spPr>
          <a:xfrm rot="16200000" flipV="1">
            <a:off x="5865885" y="3064215"/>
            <a:ext cx="1798062" cy="845253"/>
          </a:xfrm>
          <a:prstGeom prst="bentConnector3">
            <a:avLst>
              <a:gd name="adj1" fmla="val 4526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157;p23">
            <a:extLst>
              <a:ext uri="{FF2B5EF4-FFF2-40B4-BE49-F238E27FC236}">
                <a16:creationId xmlns:a16="http://schemas.microsoft.com/office/drawing/2014/main" xmlns="" id="{F400D158-0461-4F25-A326-C376E27A513A}"/>
              </a:ext>
            </a:extLst>
          </p:cNvPr>
          <p:cNvSpPr/>
          <p:nvPr/>
        </p:nvSpPr>
        <p:spPr>
          <a:xfrm>
            <a:off x="5573239" y="36579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lumiere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7" name="Google Shape;157;p23">
            <a:extLst>
              <a:ext uri="{FF2B5EF4-FFF2-40B4-BE49-F238E27FC236}">
                <a16:creationId xmlns:a16="http://schemas.microsoft.com/office/drawing/2014/main" xmlns="" id="{CAD6FAF2-E4D7-4A3B-8276-DFCD551BB43A}"/>
              </a:ext>
            </a:extLst>
          </p:cNvPr>
          <p:cNvSpPr/>
          <p:nvPr/>
        </p:nvSpPr>
        <p:spPr>
          <a:xfrm>
            <a:off x="7459707" y="36579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Inter-Regular"/>
                <a:ea typeface="Inter-Regular"/>
                <a:sym typeface="Inter-Regular"/>
              </a:rPr>
              <a:t>Temperature</a:t>
            </a:r>
            <a:endParaRPr sz="1000" dirty="0">
              <a:solidFill>
                <a:srgbClr val="FFFFFF"/>
              </a:solidFill>
              <a:latin typeface="Inter-Regular"/>
              <a:ea typeface="Inter-Regular"/>
              <a:sym typeface="Inter-Regular"/>
            </a:endParaRPr>
          </a:p>
        </p:txBody>
      </p:sp>
      <p:sp>
        <p:nvSpPr>
          <p:cNvPr id="48" name="Google Shape;157;p23">
            <a:extLst>
              <a:ext uri="{FF2B5EF4-FFF2-40B4-BE49-F238E27FC236}">
                <a16:creationId xmlns:a16="http://schemas.microsoft.com/office/drawing/2014/main" xmlns="" id="{46F894C5-2C9A-4D13-88A8-2A8AE57E6349}"/>
              </a:ext>
            </a:extLst>
          </p:cNvPr>
          <p:cNvSpPr/>
          <p:nvPr/>
        </p:nvSpPr>
        <p:spPr>
          <a:xfrm>
            <a:off x="3615968" y="3727464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Activer/Desactiver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49" name="Google Shape;157;p23">
            <a:extLst>
              <a:ext uri="{FF2B5EF4-FFF2-40B4-BE49-F238E27FC236}">
                <a16:creationId xmlns:a16="http://schemas.microsoft.com/office/drawing/2014/main" xmlns="" id="{F72EAF97-32E6-43B8-8929-FFE06C075B3B}"/>
              </a:ext>
            </a:extLst>
          </p:cNvPr>
          <p:cNvSpPr/>
          <p:nvPr/>
        </p:nvSpPr>
        <p:spPr>
          <a:xfrm>
            <a:off x="237239" y="3730904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H</a:t>
            </a:r>
            <a:r>
              <a:rPr lang="en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eurs</a:t>
            </a:r>
            <a:r>
              <a:rPr lang="en-US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minites</a:t>
            </a:r>
            <a:r>
              <a:rPr lang="en-US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 </a:t>
            </a:r>
            <a:r>
              <a:rPr lang="en-US" sz="1000" dirty="0" err="1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secondes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xmlns="" id="{165C9A25-E8A3-47DE-891F-8A8D510253A3}"/>
              </a:ext>
            </a:extLst>
          </p:cNvPr>
          <p:cNvCxnSpPr>
            <a:cxnSpLocks/>
            <a:stCxn id="30" idx="2"/>
            <a:endCxn id="56" idx="0"/>
          </p:cNvCxnSpPr>
          <p:nvPr/>
        </p:nvCxnSpPr>
        <p:spPr>
          <a:xfrm rot="16200000" flipH="1">
            <a:off x="1687051" y="2777182"/>
            <a:ext cx="269666" cy="16308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F3738329-A7E8-4F31-892D-F92CB11B7D42}"/>
              </a:ext>
            </a:extLst>
          </p:cNvPr>
          <p:cNvCxnSpPr>
            <a:stCxn id="46" idx="0"/>
            <a:endCxn id="152" idx="2"/>
          </p:cNvCxnSpPr>
          <p:nvPr/>
        </p:nvCxnSpPr>
        <p:spPr>
          <a:xfrm flipV="1">
            <a:off x="6342289" y="2587811"/>
            <a:ext cx="0" cy="10701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xmlns="" id="{53095BEE-9BF3-4C16-B00C-44C954FE75E7}"/>
              </a:ext>
            </a:extLst>
          </p:cNvPr>
          <p:cNvCxnSpPr>
            <a:stCxn id="47" idx="0"/>
            <a:endCxn id="152" idx="2"/>
          </p:cNvCxnSpPr>
          <p:nvPr/>
        </p:nvCxnSpPr>
        <p:spPr>
          <a:xfrm rot="16200000" flipV="1">
            <a:off x="6750453" y="2179647"/>
            <a:ext cx="1070140" cy="1886468"/>
          </a:xfrm>
          <a:prstGeom prst="bentConnector3">
            <a:avLst>
              <a:gd name="adj1" fmla="val 7869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Google Shape;153;p23">
            <a:extLst>
              <a:ext uri="{FF2B5EF4-FFF2-40B4-BE49-F238E27FC236}">
                <a16:creationId xmlns:a16="http://schemas.microsoft.com/office/drawing/2014/main" xmlns="" id="{99B5F028-9931-F903-B3CC-0EE49D5EE276}"/>
              </a:ext>
            </a:extLst>
          </p:cNvPr>
          <p:cNvSpPr/>
          <p:nvPr/>
        </p:nvSpPr>
        <p:spPr>
          <a:xfrm>
            <a:off x="237386" y="3015298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Heur&amp;Date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1" name="Google Shape;153;p23">
            <a:extLst>
              <a:ext uri="{FF2B5EF4-FFF2-40B4-BE49-F238E27FC236}">
                <a16:creationId xmlns:a16="http://schemas.microsoft.com/office/drawing/2014/main" xmlns="" id="{5E92BF03-D43E-E048-FA96-1C84EB3FB2C5}"/>
              </a:ext>
            </a:extLst>
          </p:cNvPr>
          <p:cNvSpPr/>
          <p:nvPr/>
        </p:nvSpPr>
        <p:spPr>
          <a:xfrm>
            <a:off x="3620675" y="3015298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Alarme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cxnSp>
        <p:nvCxnSpPr>
          <p:cNvPr id="43" name="Google Shape;161;p23">
            <a:extLst>
              <a:ext uri="{FF2B5EF4-FFF2-40B4-BE49-F238E27FC236}">
                <a16:creationId xmlns:a16="http://schemas.microsoft.com/office/drawing/2014/main" xmlns="" id="{8DC66EB5-C66C-8F3B-B9A3-4282A52D2F2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801696" y="2814638"/>
            <a:ext cx="1588029" cy="20066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157;p23">
            <a:extLst>
              <a:ext uri="{FF2B5EF4-FFF2-40B4-BE49-F238E27FC236}">
                <a16:creationId xmlns:a16="http://schemas.microsoft.com/office/drawing/2014/main" xmlns="" id="{D384EBA5-74DF-804C-6231-7C248D44A663}"/>
              </a:ext>
            </a:extLst>
          </p:cNvPr>
          <p:cNvSpPr/>
          <p:nvPr/>
        </p:nvSpPr>
        <p:spPr>
          <a:xfrm>
            <a:off x="3620675" y="443758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000" dirty="0" err="1">
                <a:solidFill>
                  <a:srgbClr val="FFFFFF"/>
                </a:solidFill>
                <a:latin typeface="Inter-Regular"/>
                <a:ea typeface="Inter-Regular"/>
                <a:sym typeface="Inter-Regular"/>
              </a:rPr>
              <a:t>Reglage</a:t>
            </a:r>
            <a:r>
              <a:rPr lang="fr-BE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 </a:t>
            </a:r>
            <a:r>
              <a:rPr lang="fr-BE" sz="1000" dirty="0">
                <a:solidFill>
                  <a:srgbClr val="FFFFFF"/>
                </a:solidFill>
                <a:latin typeface="Inter-Regular"/>
                <a:ea typeface="Inter-Regular"/>
                <a:sym typeface="Inter-Regular"/>
              </a:rPr>
              <a:t>d’Alarme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1191A0F3-F0EA-57C0-454F-E9F64615A069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4385018" y="3441434"/>
            <a:ext cx="4933" cy="2860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A3CE16EA-6E6F-0171-1AB3-E0FA5945D6EF}"/>
              </a:ext>
            </a:extLst>
          </p:cNvPr>
          <p:cNvCxnSpPr>
            <a:cxnSpLocks/>
          </p:cNvCxnSpPr>
          <p:nvPr/>
        </p:nvCxnSpPr>
        <p:spPr>
          <a:xfrm flipH="1" flipV="1">
            <a:off x="4370207" y="4170298"/>
            <a:ext cx="4707" cy="2676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Google Shape;157;p23">
            <a:extLst>
              <a:ext uri="{FF2B5EF4-FFF2-40B4-BE49-F238E27FC236}">
                <a16:creationId xmlns:a16="http://schemas.microsoft.com/office/drawing/2014/main" xmlns="" id="{4E2C3AB3-6213-E575-4CB9-4BC89E70E333}"/>
              </a:ext>
            </a:extLst>
          </p:cNvPr>
          <p:cNvSpPr/>
          <p:nvPr/>
        </p:nvSpPr>
        <p:spPr>
          <a:xfrm>
            <a:off x="1868283" y="3727464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Inter-Regular"/>
                <a:ea typeface="Inter-Regular"/>
                <a:sym typeface="Inter-Regular"/>
              </a:rPr>
              <a:t>Temperature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58" name="Google Shape;157;p23">
            <a:extLst>
              <a:ext uri="{FF2B5EF4-FFF2-40B4-BE49-F238E27FC236}">
                <a16:creationId xmlns:a16="http://schemas.microsoft.com/office/drawing/2014/main" xmlns="" id="{3E68DE55-4F3E-B7FA-6AE8-A5F03304342C}"/>
              </a:ext>
            </a:extLst>
          </p:cNvPr>
          <p:cNvSpPr/>
          <p:nvPr/>
        </p:nvSpPr>
        <p:spPr>
          <a:xfrm>
            <a:off x="237239" y="444651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Le jour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59" name="Google Shape;157;p23">
            <a:extLst>
              <a:ext uri="{FF2B5EF4-FFF2-40B4-BE49-F238E27FC236}">
                <a16:creationId xmlns:a16="http://schemas.microsoft.com/office/drawing/2014/main" xmlns="" id="{E0F3E93C-1542-E664-CBBA-3D5F33956540}"/>
              </a:ext>
            </a:extLst>
          </p:cNvPr>
          <p:cNvSpPr/>
          <p:nvPr/>
        </p:nvSpPr>
        <p:spPr>
          <a:xfrm>
            <a:off x="1868283" y="443758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La Date</a:t>
            </a:r>
            <a:endParaRPr dirty="0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9E4DFA9E-4B84-64AA-2B5C-DFC6F7355297}"/>
              </a:ext>
            </a:extLst>
          </p:cNvPr>
          <p:cNvCxnSpPr>
            <a:cxnSpLocks/>
          </p:cNvCxnSpPr>
          <p:nvPr/>
        </p:nvCxnSpPr>
        <p:spPr>
          <a:xfrm flipV="1">
            <a:off x="1010633" y="3454357"/>
            <a:ext cx="4707" cy="2696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7C9101A0-828D-298A-2F64-6E46BB2AAC2D}"/>
              </a:ext>
            </a:extLst>
          </p:cNvPr>
          <p:cNvCxnSpPr>
            <a:cxnSpLocks/>
          </p:cNvCxnSpPr>
          <p:nvPr/>
        </p:nvCxnSpPr>
        <p:spPr>
          <a:xfrm flipV="1">
            <a:off x="1001582" y="4163081"/>
            <a:ext cx="4707" cy="2696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6BB8872C-F1DC-2AFE-25E6-507144CECD62}"/>
              </a:ext>
            </a:extLst>
          </p:cNvPr>
          <p:cNvCxnSpPr>
            <a:cxnSpLocks/>
          </p:cNvCxnSpPr>
          <p:nvPr/>
        </p:nvCxnSpPr>
        <p:spPr>
          <a:xfrm flipV="1">
            <a:off x="2634634" y="4163081"/>
            <a:ext cx="4707" cy="2696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2114124" y="380609"/>
            <a:ext cx="4915737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ontionement du Station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417F53-AC0F-62CB-61C0-4D0390B44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372" y="837809"/>
            <a:ext cx="3839256" cy="43056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7AC63CB3-B142-AF41-19C2-DCBED1C2A9E0}"/>
              </a:ext>
            </a:extLst>
          </p:cNvPr>
          <p:cNvCxnSpPr>
            <a:cxnSpLocks/>
          </p:cNvCxnSpPr>
          <p:nvPr/>
        </p:nvCxnSpPr>
        <p:spPr>
          <a:xfrm>
            <a:off x="2573079" y="1945758"/>
            <a:ext cx="850605" cy="191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2698526-0B7D-C96D-092B-D1FFFBE1AED6}"/>
              </a:ext>
            </a:extLst>
          </p:cNvPr>
          <p:cNvCxnSpPr>
            <a:cxnSpLocks/>
          </p:cNvCxnSpPr>
          <p:nvPr/>
        </p:nvCxnSpPr>
        <p:spPr>
          <a:xfrm>
            <a:off x="3961932" y="1677427"/>
            <a:ext cx="156171" cy="364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25AD7E7-B4A2-E4A9-97D8-FD1524965819}"/>
              </a:ext>
            </a:extLst>
          </p:cNvPr>
          <p:cNvSpPr txBox="1"/>
          <p:nvPr/>
        </p:nvSpPr>
        <p:spPr>
          <a:xfrm>
            <a:off x="3365974" y="1409381"/>
            <a:ext cx="752129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effectLst>
            <a:outerShdw blurRad="1270000" dist="457200" dir="18120000" sx="1000" sy="1000" algn="ctr" rotWithShape="0">
              <a:srgbClr val="000000">
                <a:alpha val="0"/>
              </a:srgbClr>
            </a:outerShdw>
            <a:reflection stA="0" endPos="150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Alarme</a:t>
            </a:r>
            <a:endParaRPr lang="fr-FR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DB59B50-E261-202C-75B1-8831CFF5FD37}"/>
              </a:ext>
            </a:extLst>
          </p:cNvPr>
          <p:cNvSpPr txBox="1"/>
          <p:nvPr/>
        </p:nvSpPr>
        <p:spPr>
          <a:xfrm>
            <a:off x="1388100" y="1733673"/>
            <a:ext cx="1180131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effectLst>
            <a:outerShdw blurRad="1270000" dist="457200" dir="18120000" sx="1000" sy="1000" algn="ctr" rotWithShape="0">
              <a:srgbClr val="000000">
                <a:alpha val="0"/>
              </a:srgbClr>
            </a:outerShdw>
            <a:reflection stA="0" endPos="150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Mode</a:t>
            </a:r>
            <a:endParaRPr lang="fr-FR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B3289AD7-0EFD-77CD-53AB-CFBC57EA0FC6}"/>
              </a:ext>
            </a:extLst>
          </p:cNvPr>
          <p:cNvCxnSpPr>
            <a:cxnSpLocks/>
          </p:cNvCxnSpPr>
          <p:nvPr/>
        </p:nvCxnSpPr>
        <p:spPr>
          <a:xfrm>
            <a:off x="4734436" y="1733673"/>
            <a:ext cx="0" cy="3358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9093466-FF1C-5333-A27D-2516BE806A98}"/>
              </a:ext>
            </a:extLst>
          </p:cNvPr>
          <p:cNvSpPr txBox="1"/>
          <p:nvPr/>
        </p:nvSpPr>
        <p:spPr>
          <a:xfrm>
            <a:off x="4412873" y="1398116"/>
            <a:ext cx="643125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effectLst>
            <a:outerShdw blurRad="1270000" dist="457200" dir="18120000" sx="1000" sy="1000" algn="ctr" rotWithShape="0">
              <a:srgbClr val="000000">
                <a:alpha val="0"/>
              </a:srgbClr>
            </a:outerShdw>
            <a:reflection stA="0" endPos="150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  <a:endParaRPr lang="fr-FR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73A075D-2AA1-ADE6-B7D2-14B80B8CA06B}"/>
              </a:ext>
            </a:extLst>
          </p:cNvPr>
          <p:cNvCxnSpPr>
            <a:cxnSpLocks/>
          </p:cNvCxnSpPr>
          <p:nvPr/>
        </p:nvCxnSpPr>
        <p:spPr>
          <a:xfrm flipH="1">
            <a:off x="5300500" y="1723454"/>
            <a:ext cx="100540" cy="356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1F1C177E-6142-2114-A00A-A93D8E646AE4}"/>
              </a:ext>
            </a:extLst>
          </p:cNvPr>
          <p:cNvSpPr txBox="1"/>
          <p:nvPr/>
        </p:nvSpPr>
        <p:spPr>
          <a:xfrm>
            <a:off x="5135291" y="1409380"/>
            <a:ext cx="413896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effectLst>
            <a:outerShdw blurRad="1270000" dist="457200" dir="18120000" sx="1000" sy="1000" algn="ctr" rotWithShape="0">
              <a:srgbClr val="000000">
                <a:alpha val="0"/>
              </a:srgbClr>
            </a:outerShdw>
            <a:reflection stA="0" endPos="1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  <a:endParaRPr lang="fr-FR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4F095A2D-CB91-AF8A-A579-23702ADE10EB}"/>
              </a:ext>
            </a:extLst>
          </p:cNvPr>
          <p:cNvCxnSpPr>
            <a:cxnSpLocks/>
          </p:cNvCxnSpPr>
          <p:nvPr/>
        </p:nvCxnSpPr>
        <p:spPr>
          <a:xfrm flipH="1">
            <a:off x="5905710" y="1733673"/>
            <a:ext cx="429521" cy="34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19AF4A42-2D90-22C2-5D64-2EA3A4766218}"/>
              </a:ext>
            </a:extLst>
          </p:cNvPr>
          <p:cNvSpPr txBox="1"/>
          <p:nvPr/>
        </p:nvSpPr>
        <p:spPr>
          <a:xfrm>
            <a:off x="6314297" y="1511618"/>
            <a:ext cx="1071127" cy="307777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effectLst>
            <a:outerShdw blurRad="1270000" dist="457200" dir="18120000" sx="1000" sy="1000" algn="ctr" rotWithShape="0">
              <a:srgbClr val="000000">
                <a:alpha val="0"/>
              </a:srgbClr>
            </a:outerShdw>
            <a:reflection stA="0" endPos="150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Heur&amp;Date</a:t>
            </a:r>
            <a:endParaRPr lang="fr-FR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0395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ctrTitle"/>
          </p:nvPr>
        </p:nvSpPr>
        <p:spPr>
          <a:xfrm>
            <a:off x="3843887" y="2115834"/>
            <a:ext cx="3363925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Conclusion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" name="Google Shape;1851;p56">
            <a:extLst>
              <a:ext uri="{FF2B5EF4-FFF2-40B4-BE49-F238E27FC236}">
                <a16:creationId xmlns:a16="http://schemas.microsoft.com/office/drawing/2014/main" xmlns="" id="{9BF04A4B-9492-47CB-BA06-3CB74B390E33}"/>
              </a:ext>
            </a:extLst>
          </p:cNvPr>
          <p:cNvGrpSpPr/>
          <p:nvPr/>
        </p:nvGrpSpPr>
        <p:grpSpPr>
          <a:xfrm>
            <a:off x="-64397" y="2115834"/>
            <a:ext cx="3587569" cy="610514"/>
            <a:chOff x="6336019" y="3733725"/>
            <a:chExt cx="2566206" cy="351310"/>
          </a:xfrm>
          <a:solidFill>
            <a:schemeClr val="bg1"/>
          </a:solidFill>
        </p:grpSpPr>
        <p:sp>
          <p:nvSpPr>
            <p:cNvPr id="4" name="Google Shape;1852;p56">
              <a:extLst>
                <a:ext uri="{FF2B5EF4-FFF2-40B4-BE49-F238E27FC236}">
                  <a16:creationId xmlns:a16="http://schemas.microsoft.com/office/drawing/2014/main" xmlns="" id="{6103B5CD-7E40-489D-84AA-4A2B2F14CF3E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853;p56">
              <a:extLst>
                <a:ext uri="{FF2B5EF4-FFF2-40B4-BE49-F238E27FC236}">
                  <a16:creationId xmlns:a16="http://schemas.microsoft.com/office/drawing/2014/main" xmlns="" id="{07136B99-FBFB-449A-A388-945294F0D364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854;p56">
              <a:extLst>
                <a:ext uri="{FF2B5EF4-FFF2-40B4-BE49-F238E27FC236}">
                  <a16:creationId xmlns:a16="http://schemas.microsoft.com/office/drawing/2014/main" xmlns="" id="{B878E92B-5E27-46AC-BB0F-4B0D3D99E4C5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855;p56">
              <a:extLst>
                <a:ext uri="{FF2B5EF4-FFF2-40B4-BE49-F238E27FC236}">
                  <a16:creationId xmlns:a16="http://schemas.microsoft.com/office/drawing/2014/main" xmlns="" id="{4929984B-B855-482B-A76B-526309B7912C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78159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50" y="291084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971A9E6-AFFA-42FD-B2A7-4A68662E1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384" y="627399"/>
            <a:ext cx="6878051" cy="429843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/>
              <a:t>INTRODUCTION :</a:t>
            </a: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   </a:t>
            </a:r>
            <a:r>
              <a:rPr lang="en-US" b="1" dirty="0"/>
              <a:t>ETUDE DU PROJET:</a:t>
            </a:r>
          </a:p>
          <a:p>
            <a:pPr marL="101600" indent="0">
              <a:buNone/>
            </a:pPr>
            <a:r>
              <a:rPr lang="en-US" dirty="0"/>
              <a:t>	1.1  </a:t>
            </a:r>
            <a:r>
              <a:rPr lang="fr-FR" dirty="0"/>
              <a:t>Définition</a:t>
            </a:r>
            <a:r>
              <a:rPr lang="en-US" dirty="0"/>
              <a:t> du projet</a:t>
            </a:r>
          </a:p>
          <a:p>
            <a:pPr marL="101600" indent="0">
              <a:buNone/>
            </a:pPr>
            <a:r>
              <a:rPr lang="en-US" dirty="0"/>
              <a:t>	1.2 Choix des </a:t>
            </a:r>
            <a:r>
              <a:rPr lang="fr-FR" dirty="0"/>
              <a:t>logiciels</a:t>
            </a:r>
            <a:r>
              <a:rPr lang="en-US" dirty="0"/>
              <a:t> </a:t>
            </a:r>
            <a:r>
              <a:rPr lang="fr-FR" dirty="0"/>
              <a:t>utilisées</a:t>
            </a:r>
          </a:p>
          <a:p>
            <a:pPr marL="101600" indent="0">
              <a:buNone/>
            </a:pPr>
            <a:r>
              <a:rPr lang="en-US" dirty="0"/>
              <a:t>	1.3 Choix de materiel</a:t>
            </a: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2.  </a:t>
            </a:r>
            <a:r>
              <a:rPr lang="en-US" b="1" dirty="0"/>
              <a:t>REALISATION DU PROJET:</a:t>
            </a:r>
          </a:p>
          <a:p>
            <a:pPr marL="101600" indent="0">
              <a:buNone/>
            </a:pPr>
            <a:r>
              <a:rPr lang="en-US" b="1" dirty="0"/>
              <a:t>	</a:t>
            </a:r>
            <a:r>
              <a:rPr lang="en-US" dirty="0"/>
              <a:t>2.1 </a:t>
            </a:r>
            <a:r>
              <a:rPr lang="fr-FR" dirty="0"/>
              <a:t>Réalisation</a:t>
            </a:r>
            <a:r>
              <a:rPr lang="en-US" dirty="0"/>
              <a:t> </a:t>
            </a:r>
            <a:r>
              <a:rPr lang="fr-FR" dirty="0"/>
              <a:t>virtuel</a:t>
            </a:r>
          </a:p>
          <a:p>
            <a:pPr marL="101600" indent="0">
              <a:buNone/>
            </a:pPr>
            <a:r>
              <a:rPr lang="en-US" b="1" dirty="0"/>
              <a:t>	</a:t>
            </a:r>
            <a:r>
              <a:rPr lang="en-US" dirty="0"/>
              <a:t>2.2</a:t>
            </a:r>
            <a:r>
              <a:rPr lang="en-US" b="1" dirty="0"/>
              <a:t> </a:t>
            </a:r>
            <a:r>
              <a:rPr lang="fr-FR" dirty="0"/>
              <a:t>Câblage</a:t>
            </a:r>
            <a:r>
              <a:rPr lang="en-US" dirty="0"/>
              <a:t> de station</a:t>
            </a:r>
          </a:p>
          <a:p>
            <a:pPr marL="101600" indent="0">
              <a:buNone/>
            </a:pPr>
            <a:r>
              <a:rPr lang="en-US" dirty="0"/>
              <a:t>	2.3 </a:t>
            </a:r>
            <a:r>
              <a:rPr lang="fr-FR" dirty="0"/>
              <a:t>Fonctionnement</a:t>
            </a:r>
            <a:r>
              <a:rPr lang="en-US" dirty="0"/>
              <a:t> de station</a:t>
            </a:r>
          </a:p>
          <a:p>
            <a:r>
              <a:rPr lang="en-US" b="1" dirty="0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ctrTitle" idx="4294967295"/>
          </p:nvPr>
        </p:nvSpPr>
        <p:spPr>
          <a:xfrm>
            <a:off x="570666" y="1603954"/>
            <a:ext cx="8002668" cy="193559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2400" dirty="0" smtClean="0">
                <a:solidFill>
                  <a:schemeClr val="tx1"/>
                </a:solidFill>
              </a:rPr>
              <a:t>La réalisation de ce projet nous a apporté, sur un plan personnel, une vision différente du travail en équipe et une nouvelle façon de travailler. En effet, il a fallu diviser le travail en fonction des possibilités et implications de chacun. Nous avons tous été réactifs afin de trouver des créneaux horaires en commun. A l’inverse nous avons appris à travailler en autonomie sur une petite partie d’un projet plus grand. Nous avons su adapter notre comportement au travail réalisé par les autres membres de l’équipe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37874" y="836000"/>
            <a:ext cx="7344125" cy="2652267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 Merci Pour </a:t>
            </a:r>
            <a:r>
              <a:rPr lang="en-US" sz="7200" dirty="0" err="1" smtClean="0"/>
              <a:t>votre</a:t>
            </a:r>
            <a:r>
              <a:rPr lang="en-US" sz="7200" dirty="0" smtClean="0"/>
              <a:t> attention</a:t>
            </a:r>
            <a:endParaRPr lang="fr-FR"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4049200" y="2133944"/>
            <a:ext cx="4467990" cy="6102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INTRODUCTION</a:t>
            </a:r>
            <a:endParaRPr sz="44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dirty="0"/>
          </a:p>
        </p:txBody>
      </p:sp>
      <p:grpSp>
        <p:nvGrpSpPr>
          <p:cNvPr id="4" name="Google Shape;1851;p56">
            <a:extLst>
              <a:ext uri="{FF2B5EF4-FFF2-40B4-BE49-F238E27FC236}">
                <a16:creationId xmlns:a16="http://schemas.microsoft.com/office/drawing/2014/main" xmlns="" id="{86EDFE23-9779-41CE-9CB4-399C2B7CAA77}"/>
              </a:ext>
            </a:extLst>
          </p:cNvPr>
          <p:cNvGrpSpPr/>
          <p:nvPr/>
        </p:nvGrpSpPr>
        <p:grpSpPr>
          <a:xfrm>
            <a:off x="-134112" y="2133944"/>
            <a:ext cx="3877056" cy="610215"/>
            <a:chOff x="6336019" y="3733725"/>
            <a:chExt cx="2566206" cy="35131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Google Shape;1852;p56">
              <a:extLst>
                <a:ext uri="{FF2B5EF4-FFF2-40B4-BE49-F238E27FC236}">
                  <a16:creationId xmlns:a16="http://schemas.microsoft.com/office/drawing/2014/main" xmlns="" id="{FEF4E661-DE0B-4D9A-A865-263E4FB4610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" name="Google Shape;1853;p56">
              <a:extLst>
                <a:ext uri="{FF2B5EF4-FFF2-40B4-BE49-F238E27FC236}">
                  <a16:creationId xmlns:a16="http://schemas.microsoft.com/office/drawing/2014/main" xmlns="" id="{5D504E65-CE9F-4786-BDA1-B6EB15C1968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" name="Google Shape;1854;p56">
              <a:extLst>
                <a:ext uri="{FF2B5EF4-FFF2-40B4-BE49-F238E27FC236}">
                  <a16:creationId xmlns:a16="http://schemas.microsoft.com/office/drawing/2014/main" xmlns="" id="{25FED6A0-F454-4D7C-B976-76AA2BD00A43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8" name="Google Shape;1855;p56">
              <a:extLst>
                <a:ext uri="{FF2B5EF4-FFF2-40B4-BE49-F238E27FC236}">
                  <a16:creationId xmlns:a16="http://schemas.microsoft.com/office/drawing/2014/main" xmlns="" id="{E8DEC3B7-B970-4B4E-BC7D-34584F319254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1847;p56">
            <a:extLst>
              <a:ext uri="{FF2B5EF4-FFF2-40B4-BE49-F238E27FC236}">
                <a16:creationId xmlns:a16="http://schemas.microsoft.com/office/drawing/2014/main" xmlns="" id="{1A565F83-9CE5-4CEA-964C-F36B02076847}"/>
              </a:ext>
            </a:extLst>
          </p:cNvPr>
          <p:cNvGrpSpPr/>
          <p:nvPr/>
        </p:nvGrpSpPr>
        <p:grpSpPr>
          <a:xfrm>
            <a:off x="873193" y="1740170"/>
            <a:ext cx="6820567" cy="931667"/>
            <a:chOff x="4411970" y="2468674"/>
            <a:chExt cx="747317" cy="167425"/>
          </a:xfrm>
          <a:solidFill>
            <a:schemeClr val="accent1">
              <a:lumMod val="75000"/>
            </a:schemeClr>
          </a:solidFill>
        </p:grpSpPr>
        <p:sp>
          <p:nvSpPr>
            <p:cNvPr id="10" name="Google Shape;1848;p56">
              <a:extLst>
                <a:ext uri="{FF2B5EF4-FFF2-40B4-BE49-F238E27FC236}">
                  <a16:creationId xmlns:a16="http://schemas.microsoft.com/office/drawing/2014/main" xmlns="" id="{DE13C420-BE31-49D4-A558-B0FAB8634ED2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849;p56">
              <a:extLst>
                <a:ext uri="{FF2B5EF4-FFF2-40B4-BE49-F238E27FC236}">
                  <a16:creationId xmlns:a16="http://schemas.microsoft.com/office/drawing/2014/main" xmlns="" id="{C6C8D61C-257C-4477-A83C-04607D1EFADE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2964211" y="1877187"/>
            <a:ext cx="6179789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ETUDE DE PROJET</a:t>
            </a:r>
            <a:endParaRPr sz="4000" dirty="0"/>
          </a:p>
        </p:txBody>
      </p:sp>
      <p:grpSp>
        <p:nvGrpSpPr>
          <p:cNvPr id="4" name="Google Shape;1834;p56">
            <a:extLst>
              <a:ext uri="{FF2B5EF4-FFF2-40B4-BE49-F238E27FC236}">
                <a16:creationId xmlns:a16="http://schemas.microsoft.com/office/drawing/2014/main" xmlns="" id="{0297F97F-02B0-4111-BB89-8ABFAC1F9C83}"/>
              </a:ext>
            </a:extLst>
          </p:cNvPr>
          <p:cNvGrpSpPr/>
          <p:nvPr/>
        </p:nvGrpSpPr>
        <p:grpSpPr>
          <a:xfrm>
            <a:off x="2618496" y="2672655"/>
            <a:ext cx="4283208" cy="626299"/>
            <a:chOff x="4411970" y="2962952"/>
            <a:chExt cx="706544" cy="104212"/>
          </a:xfrm>
          <a:solidFill>
            <a:schemeClr val="accent1">
              <a:lumMod val="75000"/>
            </a:schemeClr>
          </a:solidFill>
        </p:grpSpPr>
        <p:sp>
          <p:nvSpPr>
            <p:cNvPr id="5" name="Google Shape;1835;p56">
              <a:extLst>
                <a:ext uri="{FF2B5EF4-FFF2-40B4-BE49-F238E27FC236}">
                  <a16:creationId xmlns:a16="http://schemas.microsoft.com/office/drawing/2014/main" xmlns="" id="{9D64B3BB-10DD-4AD1-9894-70487B855571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836;p56">
              <a:extLst>
                <a:ext uri="{FF2B5EF4-FFF2-40B4-BE49-F238E27FC236}">
                  <a16:creationId xmlns:a16="http://schemas.microsoft.com/office/drawing/2014/main" xmlns="" id="{3EACAA4F-96A2-4A44-8669-DDFE6D52715B}"/>
                </a:ext>
              </a:extLst>
            </p:cNvPr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837;p56">
              <a:extLst>
                <a:ext uri="{FF2B5EF4-FFF2-40B4-BE49-F238E27FC236}">
                  <a16:creationId xmlns:a16="http://schemas.microsoft.com/office/drawing/2014/main" xmlns="" id="{A69165BB-8FAC-476E-914A-FA707404F605}"/>
                </a:ext>
              </a:extLst>
            </p:cNvPr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838;p56">
              <a:extLst>
                <a:ext uri="{FF2B5EF4-FFF2-40B4-BE49-F238E27FC236}">
                  <a16:creationId xmlns:a16="http://schemas.microsoft.com/office/drawing/2014/main" xmlns="" id="{9EB8200D-7260-4345-A0C9-EC9A83415B5E}"/>
                </a:ext>
              </a:extLst>
            </p:cNvPr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203;p26">
            <a:extLst>
              <a:ext uri="{FF2B5EF4-FFF2-40B4-BE49-F238E27FC236}">
                <a16:creationId xmlns:a16="http://schemas.microsoft.com/office/drawing/2014/main" xmlns="" id="{E500F6E0-C629-42DD-A65F-31E8F51FA2CA}"/>
              </a:ext>
            </a:extLst>
          </p:cNvPr>
          <p:cNvSpPr txBox="1">
            <a:spLocks/>
          </p:cNvSpPr>
          <p:nvPr/>
        </p:nvSpPr>
        <p:spPr>
          <a:xfrm>
            <a:off x="3304011" y="2709232"/>
            <a:ext cx="410704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 algn="ctr">
              <a:buFont typeface="Inter-Regular"/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Definition du </a:t>
            </a:r>
            <a:r>
              <a:rPr lang="fr-FR" dirty="0">
                <a:solidFill>
                  <a:schemeClr val="bg1"/>
                </a:solidFill>
              </a:rPr>
              <a:t>projet</a:t>
            </a:r>
          </a:p>
          <a:p>
            <a:pPr marL="0" indent="0" algn="ctr">
              <a:buFont typeface="Inter-Regular"/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AD7411-DBAB-41C9-8CEB-8F9E2600116B}"/>
              </a:ext>
            </a:extLst>
          </p:cNvPr>
          <p:cNvSpPr txBox="1"/>
          <p:nvPr/>
        </p:nvSpPr>
        <p:spPr>
          <a:xfrm>
            <a:off x="1450240" y="1804185"/>
            <a:ext cx="478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1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FADD118-5FB4-4464-BDBD-106A9A05DADA}"/>
              </a:ext>
            </a:extLst>
          </p:cNvPr>
          <p:cNvSpPr txBox="1"/>
          <p:nvPr/>
        </p:nvSpPr>
        <p:spPr>
          <a:xfrm>
            <a:off x="2618496" y="2754566"/>
            <a:ext cx="636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1.1</a:t>
            </a:r>
            <a:endParaRPr lang="fr-F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500032" y="1299216"/>
            <a:ext cx="6143935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bg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Une</a:t>
            </a:r>
            <a:r>
              <a:rPr lang="fr-FR" sz="2400" dirty="0">
                <a:solidFill>
                  <a:schemeClr val="bg1"/>
                </a:solidFill>
                <a:effectLst/>
                <a:latin typeface="BrowalliaUPC" panose="020B0604020202020204" pitchFamily="34" charset="-34"/>
                <a:ea typeface="Calibri" panose="020F0502020204030204" pitchFamily="34" charset="0"/>
              </a:rPr>
              <a:t> </a:t>
            </a:r>
            <a:r>
              <a:rPr lang="fr-FR" sz="2400" dirty="0">
                <a:solidFill>
                  <a:schemeClr val="bg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station météorologique </a:t>
            </a:r>
            <a:r>
              <a:rPr lang="fr-FR" sz="2800" b="1" dirty="0">
                <a:solidFill>
                  <a:schemeClr val="bg1"/>
                </a:solidFill>
                <a:effectLst/>
                <a:latin typeface="est un ensemble de capteurs qui enregistrent et fournissent des mesures physiques et des paramètres météorologiques liés aux changements climatiques"/>
                <a:ea typeface="Calibri" panose="020F0502020204030204" pitchFamily="34" charset="0"/>
              </a:rPr>
              <a:t>est un ensemble de capteurs qui enregistrent et fournissent des mesures physiques et des paramètres météorologiques liés aux changements climatiques</a:t>
            </a:r>
            <a:endParaRPr lang="en-US" sz="2800" b="1" dirty="0">
              <a:solidFill>
                <a:schemeClr val="bg1"/>
              </a:solidFill>
              <a:latin typeface="est un ensemble de capteurs qui enregistrent et fournissent des mesures physiques et des paramètres météorologiques liés aux changements climatiques"/>
              <a:ea typeface="Inter-Regular" panose="020B0604020202020204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851;p56">
            <a:extLst>
              <a:ext uri="{FF2B5EF4-FFF2-40B4-BE49-F238E27FC236}">
                <a16:creationId xmlns:a16="http://schemas.microsoft.com/office/drawing/2014/main" xmlns="" id="{2EEC389D-D1FE-45E7-B8F8-D40D5BF74306}"/>
              </a:ext>
            </a:extLst>
          </p:cNvPr>
          <p:cNvGrpSpPr/>
          <p:nvPr/>
        </p:nvGrpSpPr>
        <p:grpSpPr>
          <a:xfrm>
            <a:off x="0" y="1899558"/>
            <a:ext cx="6803136" cy="1140033"/>
            <a:chOff x="6336019" y="3733725"/>
            <a:chExt cx="2566206" cy="351310"/>
          </a:xfrm>
          <a:solidFill>
            <a:schemeClr val="accent2">
              <a:lumMod val="50000"/>
            </a:schemeClr>
          </a:solidFill>
        </p:grpSpPr>
        <p:sp>
          <p:nvSpPr>
            <p:cNvPr id="20" name="Google Shape;1852;p56">
              <a:extLst>
                <a:ext uri="{FF2B5EF4-FFF2-40B4-BE49-F238E27FC236}">
                  <a16:creationId xmlns:a16="http://schemas.microsoft.com/office/drawing/2014/main" xmlns="" id="{EC03E4B5-858C-4DAF-A180-0E4EBA62E6C9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853;p56">
              <a:extLst>
                <a:ext uri="{FF2B5EF4-FFF2-40B4-BE49-F238E27FC236}">
                  <a16:creationId xmlns:a16="http://schemas.microsoft.com/office/drawing/2014/main" xmlns="" id="{A7227170-1FD2-4D40-9184-CC085802A6A8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54;p56">
              <a:extLst>
                <a:ext uri="{FF2B5EF4-FFF2-40B4-BE49-F238E27FC236}">
                  <a16:creationId xmlns:a16="http://schemas.microsoft.com/office/drawing/2014/main" xmlns="" id="{A109190E-0322-49D1-9753-A79E4DF89B3B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55;p56">
              <a:extLst>
                <a:ext uri="{FF2B5EF4-FFF2-40B4-BE49-F238E27FC236}">
                  <a16:creationId xmlns:a16="http://schemas.microsoft.com/office/drawing/2014/main" xmlns="" id="{D8FADE8E-0D65-4A67-9B26-9B968019C72F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-245504" y="2001749"/>
            <a:ext cx="5215887" cy="11400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tabLst>
                <a:tab pos="1933575" algn="l"/>
              </a:tabLst>
            </a:pPr>
            <a:r>
              <a:rPr lang="fr-FR" sz="3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Choix des logiciels utilisées :</a:t>
            </a:r>
            <a:endParaRPr lang="en-US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dirty="0">
              <a:solidFill>
                <a:schemeClr val="lt1"/>
              </a:solidFill>
            </a:endParaRPr>
          </a:p>
        </p:txBody>
      </p:sp>
      <p:sp>
        <p:nvSpPr>
          <p:cNvPr id="17" name="Google Shape;1716;p50">
            <a:extLst>
              <a:ext uri="{FF2B5EF4-FFF2-40B4-BE49-F238E27FC236}">
                <a16:creationId xmlns:a16="http://schemas.microsoft.com/office/drawing/2014/main" xmlns="" id="{D277FA55-9FE1-4DD3-B754-F2597F3753BC}"/>
              </a:ext>
            </a:extLst>
          </p:cNvPr>
          <p:cNvSpPr/>
          <p:nvPr/>
        </p:nvSpPr>
        <p:spPr>
          <a:xfrm>
            <a:off x="6197106" y="913103"/>
            <a:ext cx="2780388" cy="3317291"/>
          </a:xfrm>
          <a:custGeom>
            <a:avLst/>
            <a:gdLst/>
            <a:ahLst/>
            <a:cxnLst/>
            <a:rect l="l" t="t" r="r" b="b"/>
            <a:pathLst>
              <a:path w="188018" h="207981" extrusionOk="0">
                <a:moveTo>
                  <a:pt x="104847" y="37273"/>
                </a:moveTo>
                <a:cubicBezTo>
                  <a:pt x="103681" y="37273"/>
                  <a:pt x="102619" y="38546"/>
                  <a:pt x="103325" y="39856"/>
                </a:cubicBezTo>
                <a:lnTo>
                  <a:pt x="90699" y="52481"/>
                </a:lnTo>
                <a:lnTo>
                  <a:pt x="80155" y="50332"/>
                </a:lnTo>
                <a:lnTo>
                  <a:pt x="68110" y="62377"/>
                </a:lnTo>
                <a:cubicBezTo>
                  <a:pt x="67784" y="62168"/>
                  <a:pt x="67457" y="62078"/>
                  <a:pt x="67148" y="62078"/>
                </a:cubicBezTo>
                <a:cubicBezTo>
                  <a:pt x="65740" y="62078"/>
                  <a:pt x="64719" y="63960"/>
                  <a:pt x="66062" y="65107"/>
                </a:cubicBezTo>
                <a:lnTo>
                  <a:pt x="66028" y="65141"/>
                </a:lnTo>
                <a:cubicBezTo>
                  <a:pt x="66403" y="65580"/>
                  <a:pt x="66862" y="65764"/>
                  <a:pt x="67308" y="65764"/>
                </a:cubicBezTo>
                <a:cubicBezTo>
                  <a:pt x="68527" y="65764"/>
                  <a:pt x="69657" y="64392"/>
                  <a:pt x="68758" y="63094"/>
                </a:cubicBezTo>
                <a:lnTo>
                  <a:pt x="80462" y="51389"/>
                </a:lnTo>
                <a:lnTo>
                  <a:pt x="91006" y="53505"/>
                </a:lnTo>
                <a:lnTo>
                  <a:pt x="103973" y="40538"/>
                </a:lnTo>
                <a:cubicBezTo>
                  <a:pt x="104265" y="40696"/>
                  <a:pt x="104555" y="40765"/>
                  <a:pt x="104830" y="40765"/>
                </a:cubicBezTo>
                <a:cubicBezTo>
                  <a:pt x="106225" y="40765"/>
                  <a:pt x="107223" y="38977"/>
                  <a:pt x="106054" y="37808"/>
                </a:cubicBezTo>
                <a:cubicBezTo>
                  <a:pt x="105688" y="37433"/>
                  <a:pt x="105261" y="37273"/>
                  <a:pt x="104847" y="37273"/>
                </a:cubicBezTo>
                <a:close/>
                <a:moveTo>
                  <a:pt x="90788" y="67921"/>
                </a:moveTo>
                <a:cubicBezTo>
                  <a:pt x="91775" y="67921"/>
                  <a:pt x="92724" y="68648"/>
                  <a:pt x="92815" y="69782"/>
                </a:cubicBezTo>
                <a:cubicBezTo>
                  <a:pt x="92915" y="71032"/>
                  <a:pt x="91897" y="71952"/>
                  <a:pt x="90796" y="71952"/>
                </a:cubicBezTo>
                <a:cubicBezTo>
                  <a:pt x="90394" y="71952"/>
                  <a:pt x="89981" y="71830"/>
                  <a:pt x="89607" y="71556"/>
                </a:cubicBezTo>
                <a:lnTo>
                  <a:pt x="89198" y="71147"/>
                </a:lnTo>
                <a:cubicBezTo>
                  <a:pt x="88583" y="70328"/>
                  <a:pt x="88686" y="69236"/>
                  <a:pt x="89368" y="68519"/>
                </a:cubicBezTo>
                <a:cubicBezTo>
                  <a:pt x="89781" y="68107"/>
                  <a:pt x="90289" y="67921"/>
                  <a:pt x="90788" y="67921"/>
                </a:cubicBezTo>
                <a:close/>
                <a:moveTo>
                  <a:pt x="43920" y="77439"/>
                </a:moveTo>
                <a:cubicBezTo>
                  <a:pt x="45462" y="77439"/>
                  <a:pt x="46787" y="79443"/>
                  <a:pt x="45350" y="80906"/>
                </a:cubicBezTo>
                <a:cubicBezTo>
                  <a:pt x="44945" y="81299"/>
                  <a:pt x="44454" y="81476"/>
                  <a:pt x="43971" y="81476"/>
                </a:cubicBezTo>
                <a:cubicBezTo>
                  <a:pt x="42946" y="81476"/>
                  <a:pt x="41960" y="80679"/>
                  <a:pt x="41937" y="79473"/>
                </a:cubicBezTo>
                <a:cubicBezTo>
                  <a:pt x="41937" y="78961"/>
                  <a:pt x="42142" y="78449"/>
                  <a:pt x="42517" y="78074"/>
                </a:cubicBezTo>
                <a:cubicBezTo>
                  <a:pt x="42957" y="77626"/>
                  <a:pt x="43449" y="77439"/>
                  <a:pt x="43920" y="77439"/>
                </a:cubicBezTo>
                <a:close/>
                <a:moveTo>
                  <a:pt x="151302" y="0"/>
                </a:moveTo>
                <a:lnTo>
                  <a:pt x="90597" y="60500"/>
                </a:lnTo>
                <a:lnTo>
                  <a:pt x="80837" y="58112"/>
                </a:lnTo>
                <a:lnTo>
                  <a:pt x="56951" y="81998"/>
                </a:lnTo>
                <a:lnTo>
                  <a:pt x="46851" y="79677"/>
                </a:lnTo>
                <a:lnTo>
                  <a:pt x="46851" y="79473"/>
                </a:lnTo>
                <a:cubicBezTo>
                  <a:pt x="46851" y="77696"/>
                  <a:pt x="45400" y="76512"/>
                  <a:pt x="43880" y="76512"/>
                </a:cubicBezTo>
                <a:cubicBezTo>
                  <a:pt x="43152" y="76512"/>
                  <a:pt x="42408" y="76784"/>
                  <a:pt x="41801" y="77391"/>
                </a:cubicBezTo>
                <a:cubicBezTo>
                  <a:pt x="39958" y="79268"/>
                  <a:pt x="41255" y="82441"/>
                  <a:pt x="43916" y="82441"/>
                </a:cubicBezTo>
                <a:cubicBezTo>
                  <a:pt x="45111" y="82441"/>
                  <a:pt x="46203" y="81725"/>
                  <a:pt x="46680" y="80599"/>
                </a:cubicBezTo>
                <a:lnTo>
                  <a:pt x="57293" y="83022"/>
                </a:lnTo>
                <a:lnTo>
                  <a:pt x="81145" y="59135"/>
                </a:lnTo>
                <a:lnTo>
                  <a:pt x="90870" y="61558"/>
                </a:lnTo>
                <a:lnTo>
                  <a:pt x="151984" y="682"/>
                </a:lnTo>
                <a:lnTo>
                  <a:pt x="151302" y="0"/>
                </a:lnTo>
                <a:close/>
                <a:moveTo>
                  <a:pt x="123259" y="58211"/>
                </a:moveTo>
                <a:cubicBezTo>
                  <a:pt x="122084" y="58211"/>
                  <a:pt x="121008" y="59490"/>
                  <a:pt x="121717" y="60807"/>
                </a:cubicBezTo>
                <a:lnTo>
                  <a:pt x="101380" y="81179"/>
                </a:lnTo>
                <a:lnTo>
                  <a:pt x="92200" y="84659"/>
                </a:lnTo>
                <a:cubicBezTo>
                  <a:pt x="92132" y="84591"/>
                  <a:pt x="92064" y="84489"/>
                  <a:pt x="91962" y="84386"/>
                </a:cubicBezTo>
                <a:cubicBezTo>
                  <a:pt x="91606" y="84040"/>
                  <a:pt x="91190" y="83891"/>
                  <a:pt x="90784" y="83891"/>
                </a:cubicBezTo>
                <a:cubicBezTo>
                  <a:pt x="89673" y="83891"/>
                  <a:pt x="88647" y="85013"/>
                  <a:pt x="89198" y="86263"/>
                </a:cubicBezTo>
                <a:cubicBezTo>
                  <a:pt x="89496" y="86989"/>
                  <a:pt x="90121" y="87317"/>
                  <a:pt x="90746" y="87317"/>
                </a:cubicBezTo>
                <a:cubicBezTo>
                  <a:pt x="91620" y="87317"/>
                  <a:pt x="92493" y="86675"/>
                  <a:pt x="92473" y="85581"/>
                </a:cubicBezTo>
                <a:lnTo>
                  <a:pt x="101926" y="81998"/>
                </a:lnTo>
                <a:lnTo>
                  <a:pt x="122399" y="61456"/>
                </a:lnTo>
                <a:cubicBezTo>
                  <a:pt x="122691" y="61613"/>
                  <a:pt x="122982" y="61682"/>
                  <a:pt x="123256" y="61682"/>
                </a:cubicBezTo>
                <a:cubicBezTo>
                  <a:pt x="124650" y="61682"/>
                  <a:pt x="125644" y="59895"/>
                  <a:pt x="124447" y="58726"/>
                </a:cubicBezTo>
                <a:cubicBezTo>
                  <a:pt x="124086" y="58365"/>
                  <a:pt x="123667" y="58211"/>
                  <a:pt x="123259" y="58211"/>
                </a:cubicBezTo>
                <a:close/>
                <a:moveTo>
                  <a:pt x="110386" y="91267"/>
                </a:moveTo>
                <a:cubicBezTo>
                  <a:pt x="110877" y="91267"/>
                  <a:pt x="111379" y="91451"/>
                  <a:pt x="111787" y="91859"/>
                </a:cubicBezTo>
                <a:cubicBezTo>
                  <a:pt x="112572" y="92644"/>
                  <a:pt x="112572" y="93907"/>
                  <a:pt x="111787" y="94692"/>
                </a:cubicBezTo>
                <a:cubicBezTo>
                  <a:pt x="111377" y="95101"/>
                  <a:pt x="110874" y="95285"/>
                  <a:pt x="110381" y="95285"/>
                </a:cubicBezTo>
                <a:cubicBezTo>
                  <a:pt x="109355" y="95285"/>
                  <a:pt x="108375" y="94491"/>
                  <a:pt x="108375" y="93293"/>
                </a:cubicBezTo>
                <a:cubicBezTo>
                  <a:pt x="108375" y="92069"/>
                  <a:pt x="109358" y="91267"/>
                  <a:pt x="110386" y="91267"/>
                </a:cubicBezTo>
                <a:close/>
                <a:moveTo>
                  <a:pt x="148026" y="29551"/>
                </a:moveTo>
                <a:lnTo>
                  <a:pt x="131305" y="46305"/>
                </a:lnTo>
                <a:lnTo>
                  <a:pt x="130896" y="58453"/>
                </a:lnTo>
                <a:lnTo>
                  <a:pt x="110047" y="79336"/>
                </a:lnTo>
                <a:lnTo>
                  <a:pt x="110047" y="90324"/>
                </a:lnTo>
                <a:cubicBezTo>
                  <a:pt x="106396" y="90699"/>
                  <a:pt x="106532" y="96057"/>
                  <a:pt x="110183" y="96261"/>
                </a:cubicBezTo>
                <a:cubicBezTo>
                  <a:pt x="110248" y="96266"/>
                  <a:pt x="110313" y="96268"/>
                  <a:pt x="110377" y="96268"/>
                </a:cubicBezTo>
                <a:cubicBezTo>
                  <a:pt x="111832" y="96268"/>
                  <a:pt x="113094" y="95173"/>
                  <a:pt x="113323" y="93702"/>
                </a:cubicBezTo>
                <a:cubicBezTo>
                  <a:pt x="113527" y="92167"/>
                  <a:pt x="112504" y="90733"/>
                  <a:pt x="111002" y="90392"/>
                </a:cubicBezTo>
                <a:lnTo>
                  <a:pt x="111002" y="79712"/>
                </a:lnTo>
                <a:lnTo>
                  <a:pt x="131851" y="58862"/>
                </a:lnTo>
                <a:lnTo>
                  <a:pt x="132227" y="46715"/>
                </a:lnTo>
                <a:lnTo>
                  <a:pt x="148674" y="30233"/>
                </a:lnTo>
                <a:lnTo>
                  <a:pt x="148026" y="29551"/>
                </a:lnTo>
                <a:close/>
                <a:moveTo>
                  <a:pt x="92272" y="97179"/>
                </a:moveTo>
                <a:cubicBezTo>
                  <a:pt x="90686" y="97179"/>
                  <a:pt x="89163" y="98403"/>
                  <a:pt x="89163" y="100254"/>
                </a:cubicBezTo>
                <a:lnTo>
                  <a:pt x="89163" y="100288"/>
                </a:lnTo>
                <a:cubicBezTo>
                  <a:pt x="89163" y="101960"/>
                  <a:pt x="90528" y="103325"/>
                  <a:pt x="92235" y="103325"/>
                </a:cubicBezTo>
                <a:cubicBezTo>
                  <a:pt x="94964" y="103325"/>
                  <a:pt x="96329" y="100015"/>
                  <a:pt x="94418" y="98070"/>
                </a:cubicBezTo>
                <a:cubicBezTo>
                  <a:pt x="93792" y="97455"/>
                  <a:pt x="93025" y="97179"/>
                  <a:pt x="92272" y="97179"/>
                </a:cubicBezTo>
                <a:close/>
                <a:moveTo>
                  <a:pt x="92235" y="94658"/>
                </a:moveTo>
                <a:cubicBezTo>
                  <a:pt x="97217" y="94658"/>
                  <a:pt x="99708" y="100697"/>
                  <a:pt x="96193" y="104212"/>
                </a:cubicBezTo>
                <a:cubicBezTo>
                  <a:pt x="95057" y="105348"/>
                  <a:pt x="93657" y="105856"/>
                  <a:pt x="92283" y="105856"/>
                </a:cubicBezTo>
                <a:cubicBezTo>
                  <a:pt x="89405" y="105856"/>
                  <a:pt x="86638" y="103626"/>
                  <a:pt x="86638" y="100254"/>
                </a:cubicBezTo>
                <a:cubicBezTo>
                  <a:pt x="86638" y="97183"/>
                  <a:pt x="89163" y="94692"/>
                  <a:pt x="92235" y="94692"/>
                </a:cubicBezTo>
                <a:lnTo>
                  <a:pt x="92235" y="94658"/>
                </a:lnTo>
                <a:close/>
                <a:moveTo>
                  <a:pt x="92262" y="93708"/>
                </a:moveTo>
                <a:cubicBezTo>
                  <a:pt x="88908" y="93708"/>
                  <a:pt x="85683" y="96311"/>
                  <a:pt x="85683" y="100254"/>
                </a:cubicBezTo>
                <a:cubicBezTo>
                  <a:pt x="85683" y="103871"/>
                  <a:pt x="88618" y="106805"/>
                  <a:pt x="92235" y="106805"/>
                </a:cubicBezTo>
                <a:cubicBezTo>
                  <a:pt x="98070" y="106805"/>
                  <a:pt x="100970" y="99742"/>
                  <a:pt x="96841" y="95647"/>
                </a:cubicBezTo>
                <a:cubicBezTo>
                  <a:pt x="95513" y="94308"/>
                  <a:pt x="93873" y="93708"/>
                  <a:pt x="92262" y="93708"/>
                </a:cubicBezTo>
                <a:close/>
                <a:moveTo>
                  <a:pt x="69190" y="104191"/>
                </a:moveTo>
                <a:cubicBezTo>
                  <a:pt x="70748" y="104191"/>
                  <a:pt x="72072" y="106195"/>
                  <a:pt x="70635" y="107658"/>
                </a:cubicBezTo>
                <a:cubicBezTo>
                  <a:pt x="70259" y="108034"/>
                  <a:pt x="69747" y="108238"/>
                  <a:pt x="69202" y="108238"/>
                </a:cubicBezTo>
                <a:cubicBezTo>
                  <a:pt x="67427" y="108238"/>
                  <a:pt x="66540" y="106123"/>
                  <a:pt x="67768" y="104826"/>
                </a:cubicBezTo>
                <a:cubicBezTo>
                  <a:pt x="68216" y="104379"/>
                  <a:pt x="68714" y="104191"/>
                  <a:pt x="69190" y="104191"/>
                </a:cubicBezTo>
                <a:close/>
                <a:moveTo>
                  <a:pt x="92235" y="92167"/>
                </a:moveTo>
                <a:cubicBezTo>
                  <a:pt x="99435" y="92167"/>
                  <a:pt x="103052" y="100902"/>
                  <a:pt x="97967" y="105986"/>
                </a:cubicBezTo>
                <a:cubicBezTo>
                  <a:pt x="96309" y="107644"/>
                  <a:pt x="94272" y="108386"/>
                  <a:pt x="92275" y="108386"/>
                </a:cubicBezTo>
                <a:cubicBezTo>
                  <a:pt x="88106" y="108386"/>
                  <a:pt x="84113" y="105156"/>
                  <a:pt x="84113" y="100288"/>
                </a:cubicBezTo>
                <a:cubicBezTo>
                  <a:pt x="84147" y="95805"/>
                  <a:pt x="87731" y="92200"/>
                  <a:pt x="92172" y="92200"/>
                </a:cubicBezTo>
                <a:cubicBezTo>
                  <a:pt x="92193" y="92200"/>
                  <a:pt x="92214" y="92200"/>
                  <a:pt x="92235" y="92201"/>
                </a:cubicBezTo>
                <a:lnTo>
                  <a:pt x="92235" y="92167"/>
                </a:lnTo>
                <a:close/>
                <a:moveTo>
                  <a:pt x="92235" y="91245"/>
                </a:moveTo>
                <a:cubicBezTo>
                  <a:pt x="87253" y="91245"/>
                  <a:pt x="83192" y="95272"/>
                  <a:pt x="83192" y="100288"/>
                </a:cubicBezTo>
                <a:cubicBezTo>
                  <a:pt x="83192" y="105734"/>
                  <a:pt x="87640" y="109339"/>
                  <a:pt x="92283" y="109339"/>
                </a:cubicBezTo>
                <a:cubicBezTo>
                  <a:pt x="94505" y="109339"/>
                  <a:pt x="96771" y="108513"/>
                  <a:pt x="98616" y="106669"/>
                </a:cubicBezTo>
                <a:cubicBezTo>
                  <a:pt x="104314" y="100970"/>
                  <a:pt x="100288" y="91245"/>
                  <a:pt x="92235" y="91245"/>
                </a:cubicBezTo>
                <a:close/>
                <a:moveTo>
                  <a:pt x="187370" y="46169"/>
                </a:moveTo>
                <a:lnTo>
                  <a:pt x="159730" y="73808"/>
                </a:lnTo>
                <a:lnTo>
                  <a:pt x="160276" y="77971"/>
                </a:lnTo>
                <a:lnTo>
                  <a:pt x="153520" y="84728"/>
                </a:lnTo>
                <a:lnTo>
                  <a:pt x="149152" y="84728"/>
                </a:lnTo>
                <a:lnTo>
                  <a:pt x="132022" y="101857"/>
                </a:lnTo>
                <a:lnTo>
                  <a:pt x="127279" y="101857"/>
                </a:lnTo>
                <a:lnTo>
                  <a:pt x="116257" y="112879"/>
                </a:lnTo>
                <a:cubicBezTo>
                  <a:pt x="115954" y="112698"/>
                  <a:pt x="115650" y="112618"/>
                  <a:pt x="115360" y="112618"/>
                </a:cubicBezTo>
                <a:cubicBezTo>
                  <a:pt x="114020" y="112618"/>
                  <a:pt x="113019" y="114328"/>
                  <a:pt x="114142" y="115507"/>
                </a:cubicBezTo>
                <a:cubicBezTo>
                  <a:pt x="114498" y="115891"/>
                  <a:pt x="114926" y="116054"/>
                  <a:pt x="115344" y="116054"/>
                </a:cubicBezTo>
                <a:cubicBezTo>
                  <a:pt x="116486" y="116054"/>
                  <a:pt x="117555" y="114835"/>
                  <a:pt x="116906" y="113562"/>
                </a:cubicBezTo>
                <a:lnTo>
                  <a:pt x="127654" y="102813"/>
                </a:lnTo>
                <a:lnTo>
                  <a:pt x="132431" y="102813"/>
                </a:lnTo>
                <a:lnTo>
                  <a:pt x="149527" y="85683"/>
                </a:lnTo>
                <a:lnTo>
                  <a:pt x="153895" y="85683"/>
                </a:lnTo>
                <a:lnTo>
                  <a:pt x="161300" y="78278"/>
                </a:lnTo>
                <a:lnTo>
                  <a:pt x="160719" y="74150"/>
                </a:lnTo>
                <a:lnTo>
                  <a:pt x="188018" y="46851"/>
                </a:lnTo>
                <a:lnTo>
                  <a:pt x="187370" y="46169"/>
                </a:lnTo>
                <a:close/>
                <a:moveTo>
                  <a:pt x="80872" y="112743"/>
                </a:moveTo>
                <a:lnTo>
                  <a:pt x="80872" y="116189"/>
                </a:lnTo>
                <a:lnTo>
                  <a:pt x="84318" y="116189"/>
                </a:lnTo>
                <a:lnTo>
                  <a:pt x="84318" y="112743"/>
                </a:lnTo>
                <a:close/>
                <a:moveTo>
                  <a:pt x="87048" y="112743"/>
                </a:moveTo>
                <a:lnTo>
                  <a:pt x="87048" y="116189"/>
                </a:lnTo>
                <a:lnTo>
                  <a:pt x="90494" y="116189"/>
                </a:lnTo>
                <a:lnTo>
                  <a:pt x="90494" y="112743"/>
                </a:lnTo>
                <a:close/>
                <a:moveTo>
                  <a:pt x="100553" y="113009"/>
                </a:moveTo>
                <a:cubicBezTo>
                  <a:pt x="101566" y="113009"/>
                  <a:pt x="102574" y="113744"/>
                  <a:pt x="102574" y="115029"/>
                </a:cubicBezTo>
                <a:cubicBezTo>
                  <a:pt x="102574" y="115541"/>
                  <a:pt x="102369" y="116053"/>
                  <a:pt x="101994" y="116462"/>
                </a:cubicBezTo>
                <a:cubicBezTo>
                  <a:pt x="101571" y="116876"/>
                  <a:pt x="101077" y="117054"/>
                  <a:pt x="100596" y="117054"/>
                </a:cubicBezTo>
                <a:cubicBezTo>
                  <a:pt x="99293" y="117054"/>
                  <a:pt x="98095" y="115740"/>
                  <a:pt x="98718" y="114244"/>
                </a:cubicBezTo>
                <a:cubicBezTo>
                  <a:pt x="99077" y="113397"/>
                  <a:pt x="99816" y="113009"/>
                  <a:pt x="100553" y="113009"/>
                </a:cubicBezTo>
                <a:close/>
                <a:moveTo>
                  <a:pt x="156625" y="34771"/>
                </a:moveTo>
                <a:lnTo>
                  <a:pt x="139904" y="51492"/>
                </a:lnTo>
                <a:lnTo>
                  <a:pt x="139495" y="63674"/>
                </a:lnTo>
                <a:lnTo>
                  <a:pt x="118646" y="84557"/>
                </a:lnTo>
                <a:lnTo>
                  <a:pt x="118646" y="95784"/>
                </a:lnTo>
                <a:lnTo>
                  <a:pt x="102028" y="112436"/>
                </a:lnTo>
                <a:cubicBezTo>
                  <a:pt x="101584" y="112197"/>
                  <a:pt x="101072" y="112060"/>
                  <a:pt x="100561" y="112060"/>
                </a:cubicBezTo>
                <a:cubicBezTo>
                  <a:pt x="97319" y="112060"/>
                  <a:pt x="96398" y="116496"/>
                  <a:pt x="99366" y="117793"/>
                </a:cubicBezTo>
                <a:cubicBezTo>
                  <a:pt x="99791" y="117979"/>
                  <a:pt x="100209" y="118062"/>
                  <a:pt x="100607" y="118062"/>
                </a:cubicBezTo>
                <a:cubicBezTo>
                  <a:pt x="102988" y="118062"/>
                  <a:pt x="104645" y="115067"/>
                  <a:pt x="102744" y="113050"/>
                </a:cubicBezTo>
                <a:lnTo>
                  <a:pt x="119601" y="96159"/>
                </a:lnTo>
                <a:lnTo>
                  <a:pt x="119601" y="84967"/>
                </a:lnTo>
                <a:lnTo>
                  <a:pt x="140450" y="64083"/>
                </a:lnTo>
                <a:lnTo>
                  <a:pt x="140826" y="51901"/>
                </a:lnTo>
                <a:lnTo>
                  <a:pt x="157307" y="35420"/>
                </a:lnTo>
                <a:lnTo>
                  <a:pt x="156625" y="34771"/>
                </a:lnTo>
                <a:close/>
                <a:moveTo>
                  <a:pt x="80872" y="118510"/>
                </a:moveTo>
                <a:lnTo>
                  <a:pt x="80872" y="121956"/>
                </a:lnTo>
                <a:lnTo>
                  <a:pt x="84318" y="121956"/>
                </a:lnTo>
                <a:lnTo>
                  <a:pt x="84318" y="118510"/>
                </a:lnTo>
                <a:close/>
                <a:moveTo>
                  <a:pt x="87048" y="118510"/>
                </a:moveTo>
                <a:lnTo>
                  <a:pt x="87048" y="121956"/>
                </a:lnTo>
                <a:lnTo>
                  <a:pt x="90494" y="121956"/>
                </a:lnTo>
                <a:lnTo>
                  <a:pt x="90494" y="118510"/>
                </a:lnTo>
                <a:close/>
                <a:moveTo>
                  <a:pt x="80872" y="124242"/>
                </a:moveTo>
                <a:lnTo>
                  <a:pt x="80872" y="127689"/>
                </a:lnTo>
                <a:lnTo>
                  <a:pt x="84318" y="127689"/>
                </a:lnTo>
                <a:lnTo>
                  <a:pt x="84318" y="124242"/>
                </a:lnTo>
                <a:close/>
                <a:moveTo>
                  <a:pt x="104946" y="128680"/>
                </a:moveTo>
                <a:cubicBezTo>
                  <a:pt x="106242" y="128680"/>
                  <a:pt x="107425" y="129988"/>
                  <a:pt x="106805" y="131476"/>
                </a:cubicBezTo>
                <a:cubicBezTo>
                  <a:pt x="106461" y="132323"/>
                  <a:pt x="105723" y="132711"/>
                  <a:pt x="104985" y="132711"/>
                </a:cubicBezTo>
                <a:cubicBezTo>
                  <a:pt x="103968" y="132711"/>
                  <a:pt x="102949" y="131976"/>
                  <a:pt x="102949" y="130692"/>
                </a:cubicBezTo>
                <a:cubicBezTo>
                  <a:pt x="102949" y="130180"/>
                  <a:pt x="103154" y="129668"/>
                  <a:pt x="103529" y="129292"/>
                </a:cubicBezTo>
                <a:cubicBezTo>
                  <a:pt x="103958" y="128864"/>
                  <a:pt x="104460" y="128680"/>
                  <a:pt x="104946" y="128680"/>
                </a:cubicBezTo>
                <a:close/>
                <a:moveTo>
                  <a:pt x="80872" y="130009"/>
                </a:moveTo>
                <a:lnTo>
                  <a:pt x="80872" y="133455"/>
                </a:lnTo>
                <a:lnTo>
                  <a:pt x="84318" y="133455"/>
                </a:lnTo>
                <a:lnTo>
                  <a:pt x="84318" y="130009"/>
                </a:lnTo>
                <a:close/>
                <a:moveTo>
                  <a:pt x="90838" y="66912"/>
                </a:moveTo>
                <a:cubicBezTo>
                  <a:pt x="88660" y="66912"/>
                  <a:pt x="86731" y="69525"/>
                  <a:pt x="88447" y="71761"/>
                </a:cubicBezTo>
                <a:lnTo>
                  <a:pt x="83192" y="77016"/>
                </a:lnTo>
                <a:lnTo>
                  <a:pt x="75037" y="78278"/>
                </a:lnTo>
                <a:lnTo>
                  <a:pt x="70430" y="82885"/>
                </a:lnTo>
                <a:lnTo>
                  <a:pt x="69713" y="90460"/>
                </a:lnTo>
                <a:lnTo>
                  <a:pt x="18222" y="141952"/>
                </a:lnTo>
                <a:lnTo>
                  <a:pt x="18904" y="142635"/>
                </a:lnTo>
                <a:lnTo>
                  <a:pt x="70601" y="90904"/>
                </a:lnTo>
                <a:lnTo>
                  <a:pt x="71351" y="83329"/>
                </a:lnTo>
                <a:lnTo>
                  <a:pt x="75480" y="79200"/>
                </a:lnTo>
                <a:lnTo>
                  <a:pt x="83601" y="77903"/>
                </a:lnTo>
                <a:lnTo>
                  <a:pt x="89129" y="72409"/>
                </a:lnTo>
                <a:cubicBezTo>
                  <a:pt x="89701" y="72801"/>
                  <a:pt x="90283" y="72970"/>
                  <a:pt x="90834" y="72970"/>
                </a:cubicBezTo>
                <a:cubicBezTo>
                  <a:pt x="93212" y="72970"/>
                  <a:pt x="95010" y="69818"/>
                  <a:pt x="92849" y="67768"/>
                </a:cubicBezTo>
                <a:cubicBezTo>
                  <a:pt x="92223" y="67167"/>
                  <a:pt x="91519" y="66912"/>
                  <a:pt x="90838" y="66912"/>
                </a:cubicBezTo>
                <a:close/>
                <a:moveTo>
                  <a:pt x="102784" y="151861"/>
                </a:moveTo>
                <a:cubicBezTo>
                  <a:pt x="103186" y="151861"/>
                  <a:pt x="103599" y="151984"/>
                  <a:pt x="103973" y="152257"/>
                </a:cubicBezTo>
                <a:lnTo>
                  <a:pt x="104416" y="152701"/>
                </a:lnTo>
                <a:cubicBezTo>
                  <a:pt x="104997" y="153486"/>
                  <a:pt x="104928" y="154578"/>
                  <a:pt x="104212" y="155294"/>
                </a:cubicBezTo>
                <a:cubicBezTo>
                  <a:pt x="103807" y="155711"/>
                  <a:pt x="103296" y="155900"/>
                  <a:pt x="102792" y="155900"/>
                </a:cubicBezTo>
                <a:cubicBezTo>
                  <a:pt x="101810" y="155900"/>
                  <a:pt x="100856" y="155182"/>
                  <a:pt x="100765" y="154032"/>
                </a:cubicBezTo>
                <a:cubicBezTo>
                  <a:pt x="100665" y="152782"/>
                  <a:pt x="101683" y="151861"/>
                  <a:pt x="102784" y="151861"/>
                </a:cubicBezTo>
                <a:close/>
                <a:moveTo>
                  <a:pt x="174710" y="81179"/>
                </a:moveTo>
                <a:lnTo>
                  <a:pt x="122979" y="132910"/>
                </a:lnTo>
                <a:lnTo>
                  <a:pt x="122263" y="140485"/>
                </a:lnTo>
                <a:lnTo>
                  <a:pt x="118100" y="144614"/>
                </a:lnTo>
                <a:lnTo>
                  <a:pt x="109979" y="145910"/>
                </a:lnTo>
                <a:lnTo>
                  <a:pt x="104485" y="151438"/>
                </a:lnTo>
                <a:cubicBezTo>
                  <a:pt x="103903" y="151044"/>
                  <a:pt x="103312" y="150874"/>
                  <a:pt x="102754" y="150874"/>
                </a:cubicBezTo>
                <a:cubicBezTo>
                  <a:pt x="100363" y="150874"/>
                  <a:pt x="98573" y="153998"/>
                  <a:pt x="100731" y="156045"/>
                </a:cubicBezTo>
                <a:cubicBezTo>
                  <a:pt x="101368" y="156650"/>
                  <a:pt x="102082" y="156906"/>
                  <a:pt x="102768" y="156906"/>
                </a:cubicBezTo>
                <a:cubicBezTo>
                  <a:pt x="104949" y="156906"/>
                  <a:pt x="106854" y="154319"/>
                  <a:pt x="105167" y="152087"/>
                </a:cubicBezTo>
                <a:lnTo>
                  <a:pt x="110422" y="146798"/>
                </a:lnTo>
                <a:lnTo>
                  <a:pt x="118578" y="145535"/>
                </a:lnTo>
                <a:lnTo>
                  <a:pt x="123184" y="140928"/>
                </a:lnTo>
                <a:lnTo>
                  <a:pt x="123901" y="133353"/>
                </a:lnTo>
                <a:lnTo>
                  <a:pt x="175392" y="81861"/>
                </a:lnTo>
                <a:lnTo>
                  <a:pt x="174710" y="81179"/>
                </a:lnTo>
                <a:close/>
                <a:moveTo>
                  <a:pt x="67778" y="131234"/>
                </a:moveTo>
                <a:cubicBezTo>
                  <a:pt x="66614" y="131234"/>
                  <a:pt x="65558" y="132506"/>
                  <a:pt x="66267" y="133797"/>
                </a:cubicBezTo>
                <a:lnTo>
                  <a:pt x="59579" y="140485"/>
                </a:lnTo>
                <a:lnTo>
                  <a:pt x="60261" y="145399"/>
                </a:lnTo>
                <a:lnTo>
                  <a:pt x="44838" y="160856"/>
                </a:lnTo>
                <a:lnTo>
                  <a:pt x="45520" y="161505"/>
                </a:lnTo>
                <a:lnTo>
                  <a:pt x="61251" y="145740"/>
                </a:lnTo>
                <a:lnTo>
                  <a:pt x="60603" y="140826"/>
                </a:lnTo>
                <a:lnTo>
                  <a:pt x="66949" y="134445"/>
                </a:lnTo>
                <a:cubicBezTo>
                  <a:pt x="67239" y="134604"/>
                  <a:pt x="67527" y="134674"/>
                  <a:pt x="67799" y="134674"/>
                </a:cubicBezTo>
                <a:cubicBezTo>
                  <a:pt x="69161" y="134674"/>
                  <a:pt x="70129" y="132915"/>
                  <a:pt x="68963" y="131749"/>
                </a:cubicBezTo>
                <a:cubicBezTo>
                  <a:pt x="68601" y="131388"/>
                  <a:pt x="68183" y="131234"/>
                  <a:pt x="67778" y="131234"/>
                </a:cubicBezTo>
                <a:close/>
                <a:moveTo>
                  <a:pt x="69239" y="103243"/>
                </a:moveTo>
                <a:cubicBezTo>
                  <a:pt x="67039" y="103243"/>
                  <a:pt x="65131" y="105882"/>
                  <a:pt x="66881" y="108102"/>
                </a:cubicBezTo>
                <a:lnTo>
                  <a:pt x="39890" y="135025"/>
                </a:lnTo>
                <a:lnTo>
                  <a:pt x="35761" y="134479"/>
                </a:lnTo>
                <a:lnTo>
                  <a:pt x="28390" y="141850"/>
                </a:lnTo>
                <a:lnTo>
                  <a:pt x="28390" y="146218"/>
                </a:lnTo>
                <a:lnTo>
                  <a:pt x="11261" y="163347"/>
                </a:lnTo>
                <a:lnTo>
                  <a:pt x="11261" y="168090"/>
                </a:lnTo>
                <a:lnTo>
                  <a:pt x="0" y="179385"/>
                </a:lnTo>
                <a:lnTo>
                  <a:pt x="682" y="180034"/>
                </a:lnTo>
                <a:lnTo>
                  <a:pt x="12216" y="168500"/>
                </a:lnTo>
                <a:lnTo>
                  <a:pt x="12216" y="163723"/>
                </a:lnTo>
                <a:lnTo>
                  <a:pt x="29346" y="146627"/>
                </a:lnTo>
                <a:lnTo>
                  <a:pt x="29346" y="142259"/>
                </a:lnTo>
                <a:lnTo>
                  <a:pt x="36102" y="135503"/>
                </a:lnTo>
                <a:lnTo>
                  <a:pt x="40231" y="136083"/>
                </a:lnTo>
                <a:lnTo>
                  <a:pt x="67564" y="108750"/>
                </a:lnTo>
                <a:cubicBezTo>
                  <a:pt x="68127" y="109120"/>
                  <a:pt x="68699" y="109280"/>
                  <a:pt x="69240" y="109280"/>
                </a:cubicBezTo>
                <a:cubicBezTo>
                  <a:pt x="71647" y="109280"/>
                  <a:pt x="73450" y="106109"/>
                  <a:pt x="71249" y="104075"/>
                </a:cubicBezTo>
                <a:cubicBezTo>
                  <a:pt x="70616" y="103491"/>
                  <a:pt x="69914" y="103243"/>
                  <a:pt x="69239" y="103243"/>
                </a:cubicBezTo>
                <a:close/>
                <a:moveTo>
                  <a:pt x="105010" y="127671"/>
                </a:moveTo>
                <a:cubicBezTo>
                  <a:pt x="102873" y="127671"/>
                  <a:pt x="100956" y="130149"/>
                  <a:pt x="102540" y="132398"/>
                </a:cubicBezTo>
                <a:lnTo>
                  <a:pt x="95681" y="139256"/>
                </a:lnTo>
                <a:lnTo>
                  <a:pt x="96329" y="144204"/>
                </a:lnTo>
                <a:lnTo>
                  <a:pt x="60432" y="180102"/>
                </a:lnTo>
                <a:lnTo>
                  <a:pt x="61114" y="180784"/>
                </a:lnTo>
                <a:lnTo>
                  <a:pt x="97353" y="144545"/>
                </a:lnTo>
                <a:lnTo>
                  <a:pt x="96671" y="139598"/>
                </a:lnTo>
                <a:lnTo>
                  <a:pt x="103188" y="133080"/>
                </a:lnTo>
                <a:cubicBezTo>
                  <a:pt x="103783" y="133518"/>
                  <a:pt x="104400" y="133706"/>
                  <a:pt x="104986" y="133706"/>
                </a:cubicBezTo>
                <a:cubicBezTo>
                  <a:pt x="107322" y="133706"/>
                  <a:pt x="109158" y="130711"/>
                  <a:pt x="107112" y="128610"/>
                </a:cubicBezTo>
                <a:cubicBezTo>
                  <a:pt x="106469" y="127950"/>
                  <a:pt x="105727" y="127671"/>
                  <a:pt x="105010" y="127671"/>
                </a:cubicBezTo>
                <a:close/>
                <a:moveTo>
                  <a:pt x="86823" y="138123"/>
                </a:moveTo>
                <a:cubicBezTo>
                  <a:pt x="85686" y="138123"/>
                  <a:pt x="84626" y="139327"/>
                  <a:pt x="85273" y="140621"/>
                </a:cubicBezTo>
                <a:lnTo>
                  <a:pt x="74525" y="151370"/>
                </a:lnTo>
                <a:lnTo>
                  <a:pt x="69747" y="151370"/>
                </a:lnTo>
                <a:lnTo>
                  <a:pt x="52652" y="168500"/>
                </a:lnTo>
                <a:lnTo>
                  <a:pt x="48284" y="168500"/>
                </a:lnTo>
                <a:lnTo>
                  <a:pt x="40879" y="175836"/>
                </a:lnTo>
                <a:lnTo>
                  <a:pt x="41459" y="179999"/>
                </a:lnTo>
                <a:lnTo>
                  <a:pt x="14161" y="207298"/>
                </a:lnTo>
                <a:lnTo>
                  <a:pt x="14809" y="207980"/>
                </a:lnTo>
                <a:lnTo>
                  <a:pt x="42483" y="180341"/>
                </a:lnTo>
                <a:lnTo>
                  <a:pt x="41903" y="176178"/>
                </a:lnTo>
                <a:lnTo>
                  <a:pt x="48659" y="169421"/>
                </a:lnTo>
                <a:lnTo>
                  <a:pt x="53027" y="169421"/>
                </a:lnTo>
                <a:lnTo>
                  <a:pt x="70157" y="152326"/>
                </a:lnTo>
                <a:lnTo>
                  <a:pt x="74900" y="152326"/>
                </a:lnTo>
                <a:lnTo>
                  <a:pt x="85922" y="141304"/>
                </a:lnTo>
                <a:cubicBezTo>
                  <a:pt x="86225" y="141485"/>
                  <a:pt x="86529" y="141565"/>
                  <a:pt x="86819" y="141565"/>
                </a:cubicBezTo>
                <a:cubicBezTo>
                  <a:pt x="88159" y="141565"/>
                  <a:pt x="89160" y="139855"/>
                  <a:pt x="88037" y="138676"/>
                </a:cubicBezTo>
                <a:cubicBezTo>
                  <a:pt x="87677" y="138289"/>
                  <a:pt x="87245" y="138123"/>
                  <a:pt x="86823" y="138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1037875" y="414528"/>
            <a:ext cx="6643085" cy="8177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1933575" algn="l"/>
              </a:tabLst>
            </a:pPr>
            <a:r>
              <a:rPr lang="fr-FR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Proteus électronique (ISIS)</a:t>
            </a:r>
            <a:r>
              <a:rPr lang="fr-FR" b="1" i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"/>
          </p:nvPr>
        </p:nvSpPr>
        <p:spPr>
          <a:xfrm>
            <a:off x="4712163" y="1517201"/>
            <a:ext cx="4062878" cy="32770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fr-FR" sz="2400" dirty="0">
              <a:solidFill>
                <a:srgbClr val="333333"/>
              </a:solidFill>
              <a:effectLst/>
              <a:latin typeface="Browallia New" panose="020B0604020202020204" pitchFamily="34" charset="-34"/>
              <a:ea typeface="Calibri" panose="020F0502020204030204" pitchFamily="3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tx1"/>
                </a:solidFill>
                <a:latin typeface="Inter-RegularNew"/>
                <a:ea typeface="Calibri" panose="020F0502020204030204" pitchFamily="34" charset="0"/>
              </a:rPr>
              <a:t>une suite logicielle destinée à l'électronique. Développé par la société Labcenter Electronics, les logiciels incluent dans Proteus permettent la CAO dans le domaine électronique.</a:t>
            </a:r>
            <a:endParaRPr lang="fr-FR" b="1" dirty="0">
              <a:solidFill>
                <a:schemeClr val="tx1"/>
              </a:solidFill>
              <a:latin typeface="Inter-RegularNew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C2AD530-8E4C-477D-BCC0-07038101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22" y="1996513"/>
            <a:ext cx="3831256" cy="1991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1037875" y="414528"/>
            <a:ext cx="6643085" cy="8177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1933575" algn="l"/>
              </a:tabLst>
            </a:pPr>
            <a:r>
              <a:rPr lang="fr-FR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 IDE</a:t>
            </a:r>
            <a:r>
              <a:rPr lang="fr-FR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fr-FR" b="1" i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"/>
          </p:nvPr>
        </p:nvSpPr>
        <p:spPr>
          <a:xfrm>
            <a:off x="4803622" y="1365504"/>
            <a:ext cx="3524562" cy="28878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fr-FR" sz="2400" dirty="0">
              <a:solidFill>
                <a:srgbClr val="333333"/>
              </a:solidFill>
              <a:effectLst/>
              <a:latin typeface="Browallia New" panose="020B0604020202020204" pitchFamily="34" charset="-34"/>
              <a:ea typeface="Calibri" panose="020F0502020204030204" pitchFamily="3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tx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un Environnement de Développement Intégré (</a:t>
            </a:r>
            <a:r>
              <a:rPr lang="fr-FR" sz="1800" b="1" i="1" dirty="0">
                <a:solidFill>
                  <a:schemeClr val="tx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IDE</a:t>
            </a:r>
            <a:r>
              <a:rPr lang="fr-FR" sz="1800" b="1" dirty="0">
                <a:solidFill>
                  <a:schemeClr val="tx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) open source et gratuit, téléchargeable sur le site officiel </a:t>
            </a:r>
            <a:r>
              <a:rPr lang="fr-FR" sz="1800" b="1" i="1" dirty="0">
                <a:solidFill>
                  <a:schemeClr val="tx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Arduino</a:t>
            </a:r>
            <a:r>
              <a:rPr lang="fr-FR" sz="1800" b="1" dirty="0">
                <a:solidFill>
                  <a:schemeClr val="tx1"/>
                </a:solidFill>
                <a:effectLst/>
                <a:latin typeface="Inter-Regular" panose="020B0604020202020204" charset="0"/>
                <a:ea typeface="Inter-Regular" panose="020B0604020202020204" charset="0"/>
              </a:rPr>
              <a:t>. </a:t>
            </a:r>
            <a:endParaRPr lang="fr-FR" b="1" dirty="0">
              <a:solidFill>
                <a:schemeClr val="tx1"/>
              </a:solidFill>
              <a:latin typeface="Inter-Regular" panose="020B0604020202020204" charset="0"/>
              <a:ea typeface="Inter-Regular" panose="020B0604020202020204" charset="0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dirty="0"/>
          </a:p>
        </p:txBody>
      </p:sp>
      <p:pic>
        <p:nvPicPr>
          <p:cNvPr id="5" name="Image 15">
            <a:extLst>
              <a:ext uri="{FF2B5EF4-FFF2-40B4-BE49-F238E27FC236}">
                <a16:creationId xmlns:a16="http://schemas.microsoft.com/office/drawing/2014/main" xmlns="" id="{4E0355D6-6C63-497B-A762-9FB40566BAF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980" y="1562862"/>
            <a:ext cx="30289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57680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839;p56">
            <a:extLst>
              <a:ext uri="{FF2B5EF4-FFF2-40B4-BE49-F238E27FC236}">
                <a16:creationId xmlns:a16="http://schemas.microsoft.com/office/drawing/2014/main" xmlns="" id="{B94BF5EB-A036-48AD-8E51-5F17C990A703}"/>
              </a:ext>
            </a:extLst>
          </p:cNvPr>
          <p:cNvGrpSpPr/>
          <p:nvPr/>
        </p:nvGrpSpPr>
        <p:grpSpPr>
          <a:xfrm>
            <a:off x="-73152" y="2084831"/>
            <a:ext cx="6449568" cy="1075215"/>
            <a:chOff x="4411970" y="2726085"/>
            <a:chExt cx="643107" cy="193659"/>
          </a:xfrm>
          <a:solidFill>
            <a:schemeClr val="accent2">
              <a:lumMod val="50000"/>
            </a:schemeClr>
          </a:solidFill>
        </p:grpSpPr>
        <p:sp>
          <p:nvSpPr>
            <p:cNvPr id="20" name="Google Shape;1840;p56">
              <a:extLst>
                <a:ext uri="{FF2B5EF4-FFF2-40B4-BE49-F238E27FC236}">
                  <a16:creationId xmlns:a16="http://schemas.microsoft.com/office/drawing/2014/main" xmlns="" id="{87948482-9634-43EC-B459-5D4ADBD06294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841;p56">
              <a:extLst>
                <a:ext uri="{FF2B5EF4-FFF2-40B4-BE49-F238E27FC236}">
                  <a16:creationId xmlns:a16="http://schemas.microsoft.com/office/drawing/2014/main" xmlns="" id="{1FAA2437-7B33-4B6E-ABF1-59606A400913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42;p56">
              <a:extLst>
                <a:ext uri="{FF2B5EF4-FFF2-40B4-BE49-F238E27FC236}">
                  <a16:creationId xmlns:a16="http://schemas.microsoft.com/office/drawing/2014/main" xmlns="" id="{65A3EE6A-40B2-4815-B6BC-D6479DF4942A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8" name="Google Shape;98;p18"/>
          <p:cNvSpPr txBox="1">
            <a:spLocks noGrp="1"/>
          </p:cNvSpPr>
          <p:nvPr>
            <p:ph type="ctrTitle" idx="4294967295"/>
          </p:nvPr>
        </p:nvSpPr>
        <p:spPr>
          <a:xfrm>
            <a:off x="1191377" y="2241553"/>
            <a:ext cx="4977775" cy="6603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1016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Choix de materiel </a:t>
            </a:r>
          </a:p>
        </p:txBody>
      </p:sp>
      <p:sp>
        <p:nvSpPr>
          <p:cNvPr id="17" name="Google Shape;1716;p50">
            <a:extLst>
              <a:ext uri="{FF2B5EF4-FFF2-40B4-BE49-F238E27FC236}">
                <a16:creationId xmlns:a16="http://schemas.microsoft.com/office/drawing/2014/main" xmlns="" id="{7862298B-A546-4182-92E1-B6EF59540847}"/>
              </a:ext>
            </a:extLst>
          </p:cNvPr>
          <p:cNvSpPr/>
          <p:nvPr/>
        </p:nvSpPr>
        <p:spPr>
          <a:xfrm>
            <a:off x="6137556" y="1044299"/>
            <a:ext cx="2713836" cy="3054902"/>
          </a:xfrm>
          <a:custGeom>
            <a:avLst/>
            <a:gdLst/>
            <a:ahLst/>
            <a:cxnLst/>
            <a:rect l="l" t="t" r="r" b="b"/>
            <a:pathLst>
              <a:path w="188018" h="207981" extrusionOk="0">
                <a:moveTo>
                  <a:pt x="104847" y="37273"/>
                </a:moveTo>
                <a:cubicBezTo>
                  <a:pt x="103681" y="37273"/>
                  <a:pt x="102619" y="38546"/>
                  <a:pt x="103325" y="39856"/>
                </a:cubicBezTo>
                <a:lnTo>
                  <a:pt x="90699" y="52481"/>
                </a:lnTo>
                <a:lnTo>
                  <a:pt x="80155" y="50332"/>
                </a:lnTo>
                <a:lnTo>
                  <a:pt x="68110" y="62377"/>
                </a:lnTo>
                <a:cubicBezTo>
                  <a:pt x="67784" y="62168"/>
                  <a:pt x="67457" y="62078"/>
                  <a:pt x="67148" y="62078"/>
                </a:cubicBezTo>
                <a:cubicBezTo>
                  <a:pt x="65740" y="62078"/>
                  <a:pt x="64719" y="63960"/>
                  <a:pt x="66062" y="65107"/>
                </a:cubicBezTo>
                <a:lnTo>
                  <a:pt x="66028" y="65141"/>
                </a:lnTo>
                <a:cubicBezTo>
                  <a:pt x="66403" y="65580"/>
                  <a:pt x="66862" y="65764"/>
                  <a:pt x="67308" y="65764"/>
                </a:cubicBezTo>
                <a:cubicBezTo>
                  <a:pt x="68527" y="65764"/>
                  <a:pt x="69657" y="64392"/>
                  <a:pt x="68758" y="63094"/>
                </a:cubicBezTo>
                <a:lnTo>
                  <a:pt x="80462" y="51389"/>
                </a:lnTo>
                <a:lnTo>
                  <a:pt x="91006" y="53505"/>
                </a:lnTo>
                <a:lnTo>
                  <a:pt x="103973" y="40538"/>
                </a:lnTo>
                <a:cubicBezTo>
                  <a:pt x="104265" y="40696"/>
                  <a:pt x="104555" y="40765"/>
                  <a:pt x="104830" y="40765"/>
                </a:cubicBezTo>
                <a:cubicBezTo>
                  <a:pt x="106225" y="40765"/>
                  <a:pt x="107223" y="38977"/>
                  <a:pt x="106054" y="37808"/>
                </a:cubicBezTo>
                <a:cubicBezTo>
                  <a:pt x="105688" y="37433"/>
                  <a:pt x="105261" y="37273"/>
                  <a:pt x="104847" y="37273"/>
                </a:cubicBezTo>
                <a:close/>
                <a:moveTo>
                  <a:pt x="90788" y="67921"/>
                </a:moveTo>
                <a:cubicBezTo>
                  <a:pt x="91775" y="67921"/>
                  <a:pt x="92724" y="68648"/>
                  <a:pt x="92815" y="69782"/>
                </a:cubicBezTo>
                <a:cubicBezTo>
                  <a:pt x="92915" y="71032"/>
                  <a:pt x="91897" y="71952"/>
                  <a:pt x="90796" y="71952"/>
                </a:cubicBezTo>
                <a:cubicBezTo>
                  <a:pt x="90394" y="71952"/>
                  <a:pt x="89981" y="71830"/>
                  <a:pt x="89607" y="71556"/>
                </a:cubicBezTo>
                <a:lnTo>
                  <a:pt x="89198" y="71147"/>
                </a:lnTo>
                <a:cubicBezTo>
                  <a:pt x="88583" y="70328"/>
                  <a:pt x="88686" y="69236"/>
                  <a:pt x="89368" y="68519"/>
                </a:cubicBezTo>
                <a:cubicBezTo>
                  <a:pt x="89781" y="68107"/>
                  <a:pt x="90289" y="67921"/>
                  <a:pt x="90788" y="67921"/>
                </a:cubicBezTo>
                <a:close/>
                <a:moveTo>
                  <a:pt x="43920" y="77439"/>
                </a:moveTo>
                <a:cubicBezTo>
                  <a:pt x="45462" y="77439"/>
                  <a:pt x="46787" y="79443"/>
                  <a:pt x="45350" y="80906"/>
                </a:cubicBezTo>
                <a:cubicBezTo>
                  <a:pt x="44945" y="81299"/>
                  <a:pt x="44454" y="81476"/>
                  <a:pt x="43971" y="81476"/>
                </a:cubicBezTo>
                <a:cubicBezTo>
                  <a:pt x="42946" y="81476"/>
                  <a:pt x="41960" y="80679"/>
                  <a:pt x="41937" y="79473"/>
                </a:cubicBezTo>
                <a:cubicBezTo>
                  <a:pt x="41937" y="78961"/>
                  <a:pt x="42142" y="78449"/>
                  <a:pt x="42517" y="78074"/>
                </a:cubicBezTo>
                <a:cubicBezTo>
                  <a:pt x="42957" y="77626"/>
                  <a:pt x="43449" y="77439"/>
                  <a:pt x="43920" y="77439"/>
                </a:cubicBezTo>
                <a:close/>
                <a:moveTo>
                  <a:pt x="151302" y="0"/>
                </a:moveTo>
                <a:lnTo>
                  <a:pt x="90597" y="60500"/>
                </a:lnTo>
                <a:lnTo>
                  <a:pt x="80837" y="58112"/>
                </a:lnTo>
                <a:lnTo>
                  <a:pt x="56951" y="81998"/>
                </a:lnTo>
                <a:lnTo>
                  <a:pt x="46851" y="79677"/>
                </a:lnTo>
                <a:lnTo>
                  <a:pt x="46851" y="79473"/>
                </a:lnTo>
                <a:cubicBezTo>
                  <a:pt x="46851" y="77696"/>
                  <a:pt x="45400" y="76512"/>
                  <a:pt x="43880" y="76512"/>
                </a:cubicBezTo>
                <a:cubicBezTo>
                  <a:pt x="43152" y="76512"/>
                  <a:pt x="42408" y="76784"/>
                  <a:pt x="41801" y="77391"/>
                </a:cubicBezTo>
                <a:cubicBezTo>
                  <a:pt x="39958" y="79268"/>
                  <a:pt x="41255" y="82441"/>
                  <a:pt x="43916" y="82441"/>
                </a:cubicBezTo>
                <a:cubicBezTo>
                  <a:pt x="45111" y="82441"/>
                  <a:pt x="46203" y="81725"/>
                  <a:pt x="46680" y="80599"/>
                </a:cubicBezTo>
                <a:lnTo>
                  <a:pt x="57293" y="83022"/>
                </a:lnTo>
                <a:lnTo>
                  <a:pt x="81145" y="59135"/>
                </a:lnTo>
                <a:lnTo>
                  <a:pt x="90870" y="61558"/>
                </a:lnTo>
                <a:lnTo>
                  <a:pt x="151984" y="682"/>
                </a:lnTo>
                <a:lnTo>
                  <a:pt x="151302" y="0"/>
                </a:lnTo>
                <a:close/>
                <a:moveTo>
                  <a:pt x="123259" y="58211"/>
                </a:moveTo>
                <a:cubicBezTo>
                  <a:pt x="122084" y="58211"/>
                  <a:pt x="121008" y="59490"/>
                  <a:pt x="121717" y="60807"/>
                </a:cubicBezTo>
                <a:lnTo>
                  <a:pt x="101380" y="81179"/>
                </a:lnTo>
                <a:lnTo>
                  <a:pt x="92200" y="84659"/>
                </a:lnTo>
                <a:cubicBezTo>
                  <a:pt x="92132" y="84591"/>
                  <a:pt x="92064" y="84489"/>
                  <a:pt x="91962" y="84386"/>
                </a:cubicBezTo>
                <a:cubicBezTo>
                  <a:pt x="91606" y="84040"/>
                  <a:pt x="91190" y="83891"/>
                  <a:pt x="90784" y="83891"/>
                </a:cubicBezTo>
                <a:cubicBezTo>
                  <a:pt x="89673" y="83891"/>
                  <a:pt x="88647" y="85013"/>
                  <a:pt x="89198" y="86263"/>
                </a:cubicBezTo>
                <a:cubicBezTo>
                  <a:pt x="89496" y="86989"/>
                  <a:pt x="90121" y="87317"/>
                  <a:pt x="90746" y="87317"/>
                </a:cubicBezTo>
                <a:cubicBezTo>
                  <a:pt x="91620" y="87317"/>
                  <a:pt x="92493" y="86675"/>
                  <a:pt x="92473" y="85581"/>
                </a:cubicBezTo>
                <a:lnTo>
                  <a:pt x="101926" y="81998"/>
                </a:lnTo>
                <a:lnTo>
                  <a:pt x="122399" y="61456"/>
                </a:lnTo>
                <a:cubicBezTo>
                  <a:pt x="122691" y="61613"/>
                  <a:pt x="122982" y="61682"/>
                  <a:pt x="123256" y="61682"/>
                </a:cubicBezTo>
                <a:cubicBezTo>
                  <a:pt x="124650" y="61682"/>
                  <a:pt x="125644" y="59895"/>
                  <a:pt x="124447" y="58726"/>
                </a:cubicBezTo>
                <a:cubicBezTo>
                  <a:pt x="124086" y="58365"/>
                  <a:pt x="123667" y="58211"/>
                  <a:pt x="123259" y="58211"/>
                </a:cubicBezTo>
                <a:close/>
                <a:moveTo>
                  <a:pt x="110386" y="91267"/>
                </a:moveTo>
                <a:cubicBezTo>
                  <a:pt x="110877" y="91267"/>
                  <a:pt x="111379" y="91451"/>
                  <a:pt x="111787" y="91859"/>
                </a:cubicBezTo>
                <a:cubicBezTo>
                  <a:pt x="112572" y="92644"/>
                  <a:pt x="112572" y="93907"/>
                  <a:pt x="111787" y="94692"/>
                </a:cubicBezTo>
                <a:cubicBezTo>
                  <a:pt x="111377" y="95101"/>
                  <a:pt x="110874" y="95285"/>
                  <a:pt x="110381" y="95285"/>
                </a:cubicBezTo>
                <a:cubicBezTo>
                  <a:pt x="109355" y="95285"/>
                  <a:pt x="108375" y="94491"/>
                  <a:pt x="108375" y="93293"/>
                </a:cubicBezTo>
                <a:cubicBezTo>
                  <a:pt x="108375" y="92069"/>
                  <a:pt x="109358" y="91267"/>
                  <a:pt x="110386" y="91267"/>
                </a:cubicBezTo>
                <a:close/>
                <a:moveTo>
                  <a:pt x="148026" y="29551"/>
                </a:moveTo>
                <a:lnTo>
                  <a:pt x="131305" y="46305"/>
                </a:lnTo>
                <a:lnTo>
                  <a:pt x="130896" y="58453"/>
                </a:lnTo>
                <a:lnTo>
                  <a:pt x="110047" y="79336"/>
                </a:lnTo>
                <a:lnTo>
                  <a:pt x="110047" y="90324"/>
                </a:lnTo>
                <a:cubicBezTo>
                  <a:pt x="106396" y="90699"/>
                  <a:pt x="106532" y="96057"/>
                  <a:pt x="110183" y="96261"/>
                </a:cubicBezTo>
                <a:cubicBezTo>
                  <a:pt x="110248" y="96266"/>
                  <a:pt x="110313" y="96268"/>
                  <a:pt x="110377" y="96268"/>
                </a:cubicBezTo>
                <a:cubicBezTo>
                  <a:pt x="111832" y="96268"/>
                  <a:pt x="113094" y="95173"/>
                  <a:pt x="113323" y="93702"/>
                </a:cubicBezTo>
                <a:cubicBezTo>
                  <a:pt x="113527" y="92167"/>
                  <a:pt x="112504" y="90733"/>
                  <a:pt x="111002" y="90392"/>
                </a:cubicBezTo>
                <a:lnTo>
                  <a:pt x="111002" y="79712"/>
                </a:lnTo>
                <a:lnTo>
                  <a:pt x="131851" y="58862"/>
                </a:lnTo>
                <a:lnTo>
                  <a:pt x="132227" y="46715"/>
                </a:lnTo>
                <a:lnTo>
                  <a:pt x="148674" y="30233"/>
                </a:lnTo>
                <a:lnTo>
                  <a:pt x="148026" y="29551"/>
                </a:lnTo>
                <a:close/>
                <a:moveTo>
                  <a:pt x="92272" y="97179"/>
                </a:moveTo>
                <a:cubicBezTo>
                  <a:pt x="90686" y="97179"/>
                  <a:pt x="89163" y="98403"/>
                  <a:pt x="89163" y="100254"/>
                </a:cubicBezTo>
                <a:lnTo>
                  <a:pt x="89163" y="100288"/>
                </a:lnTo>
                <a:cubicBezTo>
                  <a:pt x="89163" y="101960"/>
                  <a:pt x="90528" y="103325"/>
                  <a:pt x="92235" y="103325"/>
                </a:cubicBezTo>
                <a:cubicBezTo>
                  <a:pt x="94964" y="103325"/>
                  <a:pt x="96329" y="100015"/>
                  <a:pt x="94418" y="98070"/>
                </a:cubicBezTo>
                <a:cubicBezTo>
                  <a:pt x="93792" y="97455"/>
                  <a:pt x="93025" y="97179"/>
                  <a:pt x="92272" y="97179"/>
                </a:cubicBezTo>
                <a:close/>
                <a:moveTo>
                  <a:pt x="92235" y="94658"/>
                </a:moveTo>
                <a:cubicBezTo>
                  <a:pt x="97217" y="94658"/>
                  <a:pt x="99708" y="100697"/>
                  <a:pt x="96193" y="104212"/>
                </a:cubicBezTo>
                <a:cubicBezTo>
                  <a:pt x="95057" y="105348"/>
                  <a:pt x="93657" y="105856"/>
                  <a:pt x="92283" y="105856"/>
                </a:cubicBezTo>
                <a:cubicBezTo>
                  <a:pt x="89405" y="105856"/>
                  <a:pt x="86638" y="103626"/>
                  <a:pt x="86638" y="100254"/>
                </a:cubicBezTo>
                <a:cubicBezTo>
                  <a:pt x="86638" y="97183"/>
                  <a:pt x="89163" y="94692"/>
                  <a:pt x="92235" y="94692"/>
                </a:cubicBezTo>
                <a:lnTo>
                  <a:pt x="92235" y="94658"/>
                </a:lnTo>
                <a:close/>
                <a:moveTo>
                  <a:pt x="92262" y="93708"/>
                </a:moveTo>
                <a:cubicBezTo>
                  <a:pt x="88908" y="93708"/>
                  <a:pt x="85683" y="96311"/>
                  <a:pt x="85683" y="100254"/>
                </a:cubicBezTo>
                <a:cubicBezTo>
                  <a:pt x="85683" y="103871"/>
                  <a:pt x="88618" y="106805"/>
                  <a:pt x="92235" y="106805"/>
                </a:cubicBezTo>
                <a:cubicBezTo>
                  <a:pt x="98070" y="106805"/>
                  <a:pt x="100970" y="99742"/>
                  <a:pt x="96841" y="95647"/>
                </a:cubicBezTo>
                <a:cubicBezTo>
                  <a:pt x="95513" y="94308"/>
                  <a:pt x="93873" y="93708"/>
                  <a:pt x="92262" y="93708"/>
                </a:cubicBezTo>
                <a:close/>
                <a:moveTo>
                  <a:pt x="69190" y="104191"/>
                </a:moveTo>
                <a:cubicBezTo>
                  <a:pt x="70748" y="104191"/>
                  <a:pt x="72072" y="106195"/>
                  <a:pt x="70635" y="107658"/>
                </a:cubicBezTo>
                <a:cubicBezTo>
                  <a:pt x="70259" y="108034"/>
                  <a:pt x="69747" y="108238"/>
                  <a:pt x="69202" y="108238"/>
                </a:cubicBezTo>
                <a:cubicBezTo>
                  <a:pt x="67427" y="108238"/>
                  <a:pt x="66540" y="106123"/>
                  <a:pt x="67768" y="104826"/>
                </a:cubicBezTo>
                <a:cubicBezTo>
                  <a:pt x="68216" y="104379"/>
                  <a:pt x="68714" y="104191"/>
                  <a:pt x="69190" y="104191"/>
                </a:cubicBezTo>
                <a:close/>
                <a:moveTo>
                  <a:pt x="92235" y="92167"/>
                </a:moveTo>
                <a:cubicBezTo>
                  <a:pt x="99435" y="92167"/>
                  <a:pt x="103052" y="100902"/>
                  <a:pt x="97967" y="105986"/>
                </a:cubicBezTo>
                <a:cubicBezTo>
                  <a:pt x="96309" y="107644"/>
                  <a:pt x="94272" y="108386"/>
                  <a:pt x="92275" y="108386"/>
                </a:cubicBezTo>
                <a:cubicBezTo>
                  <a:pt x="88106" y="108386"/>
                  <a:pt x="84113" y="105156"/>
                  <a:pt x="84113" y="100288"/>
                </a:cubicBezTo>
                <a:cubicBezTo>
                  <a:pt x="84147" y="95805"/>
                  <a:pt x="87731" y="92200"/>
                  <a:pt x="92172" y="92200"/>
                </a:cubicBezTo>
                <a:cubicBezTo>
                  <a:pt x="92193" y="92200"/>
                  <a:pt x="92214" y="92200"/>
                  <a:pt x="92235" y="92201"/>
                </a:cubicBezTo>
                <a:lnTo>
                  <a:pt x="92235" y="92167"/>
                </a:lnTo>
                <a:close/>
                <a:moveTo>
                  <a:pt x="92235" y="91245"/>
                </a:moveTo>
                <a:cubicBezTo>
                  <a:pt x="87253" y="91245"/>
                  <a:pt x="83192" y="95272"/>
                  <a:pt x="83192" y="100288"/>
                </a:cubicBezTo>
                <a:cubicBezTo>
                  <a:pt x="83192" y="105734"/>
                  <a:pt x="87640" y="109339"/>
                  <a:pt x="92283" y="109339"/>
                </a:cubicBezTo>
                <a:cubicBezTo>
                  <a:pt x="94505" y="109339"/>
                  <a:pt x="96771" y="108513"/>
                  <a:pt x="98616" y="106669"/>
                </a:cubicBezTo>
                <a:cubicBezTo>
                  <a:pt x="104314" y="100970"/>
                  <a:pt x="100288" y="91245"/>
                  <a:pt x="92235" y="91245"/>
                </a:cubicBezTo>
                <a:close/>
                <a:moveTo>
                  <a:pt x="187370" y="46169"/>
                </a:moveTo>
                <a:lnTo>
                  <a:pt x="159730" y="73808"/>
                </a:lnTo>
                <a:lnTo>
                  <a:pt x="160276" y="77971"/>
                </a:lnTo>
                <a:lnTo>
                  <a:pt x="153520" y="84728"/>
                </a:lnTo>
                <a:lnTo>
                  <a:pt x="149152" y="84728"/>
                </a:lnTo>
                <a:lnTo>
                  <a:pt x="132022" y="101857"/>
                </a:lnTo>
                <a:lnTo>
                  <a:pt x="127279" y="101857"/>
                </a:lnTo>
                <a:lnTo>
                  <a:pt x="116257" y="112879"/>
                </a:lnTo>
                <a:cubicBezTo>
                  <a:pt x="115954" y="112698"/>
                  <a:pt x="115650" y="112618"/>
                  <a:pt x="115360" y="112618"/>
                </a:cubicBezTo>
                <a:cubicBezTo>
                  <a:pt x="114020" y="112618"/>
                  <a:pt x="113019" y="114328"/>
                  <a:pt x="114142" y="115507"/>
                </a:cubicBezTo>
                <a:cubicBezTo>
                  <a:pt x="114498" y="115891"/>
                  <a:pt x="114926" y="116054"/>
                  <a:pt x="115344" y="116054"/>
                </a:cubicBezTo>
                <a:cubicBezTo>
                  <a:pt x="116486" y="116054"/>
                  <a:pt x="117555" y="114835"/>
                  <a:pt x="116906" y="113562"/>
                </a:cubicBezTo>
                <a:lnTo>
                  <a:pt x="127654" y="102813"/>
                </a:lnTo>
                <a:lnTo>
                  <a:pt x="132431" y="102813"/>
                </a:lnTo>
                <a:lnTo>
                  <a:pt x="149527" y="85683"/>
                </a:lnTo>
                <a:lnTo>
                  <a:pt x="153895" y="85683"/>
                </a:lnTo>
                <a:lnTo>
                  <a:pt x="161300" y="78278"/>
                </a:lnTo>
                <a:lnTo>
                  <a:pt x="160719" y="74150"/>
                </a:lnTo>
                <a:lnTo>
                  <a:pt x="188018" y="46851"/>
                </a:lnTo>
                <a:lnTo>
                  <a:pt x="187370" y="46169"/>
                </a:lnTo>
                <a:close/>
                <a:moveTo>
                  <a:pt x="80872" y="112743"/>
                </a:moveTo>
                <a:lnTo>
                  <a:pt x="80872" y="116189"/>
                </a:lnTo>
                <a:lnTo>
                  <a:pt x="84318" y="116189"/>
                </a:lnTo>
                <a:lnTo>
                  <a:pt x="84318" y="112743"/>
                </a:lnTo>
                <a:close/>
                <a:moveTo>
                  <a:pt x="87048" y="112743"/>
                </a:moveTo>
                <a:lnTo>
                  <a:pt x="87048" y="116189"/>
                </a:lnTo>
                <a:lnTo>
                  <a:pt x="90494" y="116189"/>
                </a:lnTo>
                <a:lnTo>
                  <a:pt x="90494" y="112743"/>
                </a:lnTo>
                <a:close/>
                <a:moveTo>
                  <a:pt x="100553" y="113009"/>
                </a:moveTo>
                <a:cubicBezTo>
                  <a:pt x="101566" y="113009"/>
                  <a:pt x="102574" y="113744"/>
                  <a:pt x="102574" y="115029"/>
                </a:cubicBezTo>
                <a:cubicBezTo>
                  <a:pt x="102574" y="115541"/>
                  <a:pt x="102369" y="116053"/>
                  <a:pt x="101994" y="116462"/>
                </a:cubicBezTo>
                <a:cubicBezTo>
                  <a:pt x="101571" y="116876"/>
                  <a:pt x="101077" y="117054"/>
                  <a:pt x="100596" y="117054"/>
                </a:cubicBezTo>
                <a:cubicBezTo>
                  <a:pt x="99293" y="117054"/>
                  <a:pt x="98095" y="115740"/>
                  <a:pt x="98718" y="114244"/>
                </a:cubicBezTo>
                <a:cubicBezTo>
                  <a:pt x="99077" y="113397"/>
                  <a:pt x="99816" y="113009"/>
                  <a:pt x="100553" y="113009"/>
                </a:cubicBezTo>
                <a:close/>
                <a:moveTo>
                  <a:pt x="156625" y="34771"/>
                </a:moveTo>
                <a:lnTo>
                  <a:pt x="139904" y="51492"/>
                </a:lnTo>
                <a:lnTo>
                  <a:pt x="139495" y="63674"/>
                </a:lnTo>
                <a:lnTo>
                  <a:pt x="118646" y="84557"/>
                </a:lnTo>
                <a:lnTo>
                  <a:pt x="118646" y="95784"/>
                </a:lnTo>
                <a:lnTo>
                  <a:pt x="102028" y="112436"/>
                </a:lnTo>
                <a:cubicBezTo>
                  <a:pt x="101584" y="112197"/>
                  <a:pt x="101072" y="112060"/>
                  <a:pt x="100561" y="112060"/>
                </a:cubicBezTo>
                <a:cubicBezTo>
                  <a:pt x="97319" y="112060"/>
                  <a:pt x="96398" y="116496"/>
                  <a:pt x="99366" y="117793"/>
                </a:cubicBezTo>
                <a:cubicBezTo>
                  <a:pt x="99791" y="117979"/>
                  <a:pt x="100209" y="118062"/>
                  <a:pt x="100607" y="118062"/>
                </a:cubicBezTo>
                <a:cubicBezTo>
                  <a:pt x="102988" y="118062"/>
                  <a:pt x="104645" y="115067"/>
                  <a:pt x="102744" y="113050"/>
                </a:cubicBezTo>
                <a:lnTo>
                  <a:pt x="119601" y="96159"/>
                </a:lnTo>
                <a:lnTo>
                  <a:pt x="119601" y="84967"/>
                </a:lnTo>
                <a:lnTo>
                  <a:pt x="140450" y="64083"/>
                </a:lnTo>
                <a:lnTo>
                  <a:pt x="140826" y="51901"/>
                </a:lnTo>
                <a:lnTo>
                  <a:pt x="157307" y="35420"/>
                </a:lnTo>
                <a:lnTo>
                  <a:pt x="156625" y="34771"/>
                </a:lnTo>
                <a:close/>
                <a:moveTo>
                  <a:pt x="80872" y="118510"/>
                </a:moveTo>
                <a:lnTo>
                  <a:pt x="80872" y="121956"/>
                </a:lnTo>
                <a:lnTo>
                  <a:pt x="84318" y="121956"/>
                </a:lnTo>
                <a:lnTo>
                  <a:pt x="84318" y="118510"/>
                </a:lnTo>
                <a:close/>
                <a:moveTo>
                  <a:pt x="87048" y="118510"/>
                </a:moveTo>
                <a:lnTo>
                  <a:pt x="87048" y="121956"/>
                </a:lnTo>
                <a:lnTo>
                  <a:pt x="90494" y="121956"/>
                </a:lnTo>
                <a:lnTo>
                  <a:pt x="90494" y="118510"/>
                </a:lnTo>
                <a:close/>
                <a:moveTo>
                  <a:pt x="80872" y="124242"/>
                </a:moveTo>
                <a:lnTo>
                  <a:pt x="80872" y="127689"/>
                </a:lnTo>
                <a:lnTo>
                  <a:pt x="84318" y="127689"/>
                </a:lnTo>
                <a:lnTo>
                  <a:pt x="84318" y="124242"/>
                </a:lnTo>
                <a:close/>
                <a:moveTo>
                  <a:pt x="104946" y="128680"/>
                </a:moveTo>
                <a:cubicBezTo>
                  <a:pt x="106242" y="128680"/>
                  <a:pt x="107425" y="129988"/>
                  <a:pt x="106805" y="131476"/>
                </a:cubicBezTo>
                <a:cubicBezTo>
                  <a:pt x="106461" y="132323"/>
                  <a:pt x="105723" y="132711"/>
                  <a:pt x="104985" y="132711"/>
                </a:cubicBezTo>
                <a:cubicBezTo>
                  <a:pt x="103968" y="132711"/>
                  <a:pt x="102949" y="131976"/>
                  <a:pt x="102949" y="130692"/>
                </a:cubicBezTo>
                <a:cubicBezTo>
                  <a:pt x="102949" y="130180"/>
                  <a:pt x="103154" y="129668"/>
                  <a:pt x="103529" y="129292"/>
                </a:cubicBezTo>
                <a:cubicBezTo>
                  <a:pt x="103958" y="128864"/>
                  <a:pt x="104460" y="128680"/>
                  <a:pt x="104946" y="128680"/>
                </a:cubicBezTo>
                <a:close/>
                <a:moveTo>
                  <a:pt x="80872" y="130009"/>
                </a:moveTo>
                <a:lnTo>
                  <a:pt x="80872" y="133455"/>
                </a:lnTo>
                <a:lnTo>
                  <a:pt x="84318" y="133455"/>
                </a:lnTo>
                <a:lnTo>
                  <a:pt x="84318" y="130009"/>
                </a:lnTo>
                <a:close/>
                <a:moveTo>
                  <a:pt x="90838" y="66912"/>
                </a:moveTo>
                <a:cubicBezTo>
                  <a:pt x="88660" y="66912"/>
                  <a:pt x="86731" y="69525"/>
                  <a:pt x="88447" y="71761"/>
                </a:cubicBezTo>
                <a:lnTo>
                  <a:pt x="83192" y="77016"/>
                </a:lnTo>
                <a:lnTo>
                  <a:pt x="75037" y="78278"/>
                </a:lnTo>
                <a:lnTo>
                  <a:pt x="70430" y="82885"/>
                </a:lnTo>
                <a:lnTo>
                  <a:pt x="69713" y="90460"/>
                </a:lnTo>
                <a:lnTo>
                  <a:pt x="18222" y="141952"/>
                </a:lnTo>
                <a:lnTo>
                  <a:pt x="18904" y="142635"/>
                </a:lnTo>
                <a:lnTo>
                  <a:pt x="70601" y="90904"/>
                </a:lnTo>
                <a:lnTo>
                  <a:pt x="71351" y="83329"/>
                </a:lnTo>
                <a:lnTo>
                  <a:pt x="75480" y="79200"/>
                </a:lnTo>
                <a:lnTo>
                  <a:pt x="83601" y="77903"/>
                </a:lnTo>
                <a:lnTo>
                  <a:pt x="89129" y="72409"/>
                </a:lnTo>
                <a:cubicBezTo>
                  <a:pt x="89701" y="72801"/>
                  <a:pt x="90283" y="72970"/>
                  <a:pt x="90834" y="72970"/>
                </a:cubicBezTo>
                <a:cubicBezTo>
                  <a:pt x="93212" y="72970"/>
                  <a:pt x="95010" y="69818"/>
                  <a:pt x="92849" y="67768"/>
                </a:cubicBezTo>
                <a:cubicBezTo>
                  <a:pt x="92223" y="67167"/>
                  <a:pt x="91519" y="66912"/>
                  <a:pt x="90838" y="66912"/>
                </a:cubicBezTo>
                <a:close/>
                <a:moveTo>
                  <a:pt x="102784" y="151861"/>
                </a:moveTo>
                <a:cubicBezTo>
                  <a:pt x="103186" y="151861"/>
                  <a:pt x="103599" y="151984"/>
                  <a:pt x="103973" y="152257"/>
                </a:cubicBezTo>
                <a:lnTo>
                  <a:pt x="104416" y="152701"/>
                </a:lnTo>
                <a:cubicBezTo>
                  <a:pt x="104997" y="153486"/>
                  <a:pt x="104928" y="154578"/>
                  <a:pt x="104212" y="155294"/>
                </a:cubicBezTo>
                <a:cubicBezTo>
                  <a:pt x="103807" y="155711"/>
                  <a:pt x="103296" y="155900"/>
                  <a:pt x="102792" y="155900"/>
                </a:cubicBezTo>
                <a:cubicBezTo>
                  <a:pt x="101810" y="155900"/>
                  <a:pt x="100856" y="155182"/>
                  <a:pt x="100765" y="154032"/>
                </a:cubicBezTo>
                <a:cubicBezTo>
                  <a:pt x="100665" y="152782"/>
                  <a:pt x="101683" y="151861"/>
                  <a:pt x="102784" y="151861"/>
                </a:cubicBezTo>
                <a:close/>
                <a:moveTo>
                  <a:pt x="174710" y="81179"/>
                </a:moveTo>
                <a:lnTo>
                  <a:pt x="122979" y="132910"/>
                </a:lnTo>
                <a:lnTo>
                  <a:pt x="122263" y="140485"/>
                </a:lnTo>
                <a:lnTo>
                  <a:pt x="118100" y="144614"/>
                </a:lnTo>
                <a:lnTo>
                  <a:pt x="109979" y="145910"/>
                </a:lnTo>
                <a:lnTo>
                  <a:pt x="104485" y="151438"/>
                </a:lnTo>
                <a:cubicBezTo>
                  <a:pt x="103903" y="151044"/>
                  <a:pt x="103312" y="150874"/>
                  <a:pt x="102754" y="150874"/>
                </a:cubicBezTo>
                <a:cubicBezTo>
                  <a:pt x="100363" y="150874"/>
                  <a:pt x="98573" y="153998"/>
                  <a:pt x="100731" y="156045"/>
                </a:cubicBezTo>
                <a:cubicBezTo>
                  <a:pt x="101368" y="156650"/>
                  <a:pt x="102082" y="156906"/>
                  <a:pt x="102768" y="156906"/>
                </a:cubicBezTo>
                <a:cubicBezTo>
                  <a:pt x="104949" y="156906"/>
                  <a:pt x="106854" y="154319"/>
                  <a:pt x="105167" y="152087"/>
                </a:cubicBezTo>
                <a:lnTo>
                  <a:pt x="110422" y="146798"/>
                </a:lnTo>
                <a:lnTo>
                  <a:pt x="118578" y="145535"/>
                </a:lnTo>
                <a:lnTo>
                  <a:pt x="123184" y="140928"/>
                </a:lnTo>
                <a:lnTo>
                  <a:pt x="123901" y="133353"/>
                </a:lnTo>
                <a:lnTo>
                  <a:pt x="175392" y="81861"/>
                </a:lnTo>
                <a:lnTo>
                  <a:pt x="174710" y="81179"/>
                </a:lnTo>
                <a:close/>
                <a:moveTo>
                  <a:pt x="67778" y="131234"/>
                </a:moveTo>
                <a:cubicBezTo>
                  <a:pt x="66614" y="131234"/>
                  <a:pt x="65558" y="132506"/>
                  <a:pt x="66267" y="133797"/>
                </a:cubicBezTo>
                <a:lnTo>
                  <a:pt x="59579" y="140485"/>
                </a:lnTo>
                <a:lnTo>
                  <a:pt x="60261" y="145399"/>
                </a:lnTo>
                <a:lnTo>
                  <a:pt x="44838" y="160856"/>
                </a:lnTo>
                <a:lnTo>
                  <a:pt x="45520" y="161505"/>
                </a:lnTo>
                <a:lnTo>
                  <a:pt x="61251" y="145740"/>
                </a:lnTo>
                <a:lnTo>
                  <a:pt x="60603" y="140826"/>
                </a:lnTo>
                <a:lnTo>
                  <a:pt x="66949" y="134445"/>
                </a:lnTo>
                <a:cubicBezTo>
                  <a:pt x="67239" y="134604"/>
                  <a:pt x="67527" y="134674"/>
                  <a:pt x="67799" y="134674"/>
                </a:cubicBezTo>
                <a:cubicBezTo>
                  <a:pt x="69161" y="134674"/>
                  <a:pt x="70129" y="132915"/>
                  <a:pt x="68963" y="131749"/>
                </a:cubicBezTo>
                <a:cubicBezTo>
                  <a:pt x="68601" y="131388"/>
                  <a:pt x="68183" y="131234"/>
                  <a:pt x="67778" y="131234"/>
                </a:cubicBezTo>
                <a:close/>
                <a:moveTo>
                  <a:pt x="69239" y="103243"/>
                </a:moveTo>
                <a:cubicBezTo>
                  <a:pt x="67039" y="103243"/>
                  <a:pt x="65131" y="105882"/>
                  <a:pt x="66881" y="108102"/>
                </a:cubicBezTo>
                <a:lnTo>
                  <a:pt x="39890" y="135025"/>
                </a:lnTo>
                <a:lnTo>
                  <a:pt x="35761" y="134479"/>
                </a:lnTo>
                <a:lnTo>
                  <a:pt x="28390" y="141850"/>
                </a:lnTo>
                <a:lnTo>
                  <a:pt x="28390" y="146218"/>
                </a:lnTo>
                <a:lnTo>
                  <a:pt x="11261" y="163347"/>
                </a:lnTo>
                <a:lnTo>
                  <a:pt x="11261" y="168090"/>
                </a:lnTo>
                <a:lnTo>
                  <a:pt x="0" y="179385"/>
                </a:lnTo>
                <a:lnTo>
                  <a:pt x="682" y="180034"/>
                </a:lnTo>
                <a:lnTo>
                  <a:pt x="12216" y="168500"/>
                </a:lnTo>
                <a:lnTo>
                  <a:pt x="12216" y="163723"/>
                </a:lnTo>
                <a:lnTo>
                  <a:pt x="29346" y="146627"/>
                </a:lnTo>
                <a:lnTo>
                  <a:pt x="29346" y="142259"/>
                </a:lnTo>
                <a:lnTo>
                  <a:pt x="36102" y="135503"/>
                </a:lnTo>
                <a:lnTo>
                  <a:pt x="40231" y="136083"/>
                </a:lnTo>
                <a:lnTo>
                  <a:pt x="67564" y="108750"/>
                </a:lnTo>
                <a:cubicBezTo>
                  <a:pt x="68127" y="109120"/>
                  <a:pt x="68699" y="109280"/>
                  <a:pt x="69240" y="109280"/>
                </a:cubicBezTo>
                <a:cubicBezTo>
                  <a:pt x="71647" y="109280"/>
                  <a:pt x="73450" y="106109"/>
                  <a:pt x="71249" y="104075"/>
                </a:cubicBezTo>
                <a:cubicBezTo>
                  <a:pt x="70616" y="103491"/>
                  <a:pt x="69914" y="103243"/>
                  <a:pt x="69239" y="103243"/>
                </a:cubicBezTo>
                <a:close/>
                <a:moveTo>
                  <a:pt x="105010" y="127671"/>
                </a:moveTo>
                <a:cubicBezTo>
                  <a:pt x="102873" y="127671"/>
                  <a:pt x="100956" y="130149"/>
                  <a:pt x="102540" y="132398"/>
                </a:cubicBezTo>
                <a:lnTo>
                  <a:pt x="95681" y="139256"/>
                </a:lnTo>
                <a:lnTo>
                  <a:pt x="96329" y="144204"/>
                </a:lnTo>
                <a:lnTo>
                  <a:pt x="60432" y="180102"/>
                </a:lnTo>
                <a:lnTo>
                  <a:pt x="61114" y="180784"/>
                </a:lnTo>
                <a:lnTo>
                  <a:pt x="97353" y="144545"/>
                </a:lnTo>
                <a:lnTo>
                  <a:pt x="96671" y="139598"/>
                </a:lnTo>
                <a:lnTo>
                  <a:pt x="103188" y="133080"/>
                </a:lnTo>
                <a:cubicBezTo>
                  <a:pt x="103783" y="133518"/>
                  <a:pt x="104400" y="133706"/>
                  <a:pt x="104986" y="133706"/>
                </a:cubicBezTo>
                <a:cubicBezTo>
                  <a:pt x="107322" y="133706"/>
                  <a:pt x="109158" y="130711"/>
                  <a:pt x="107112" y="128610"/>
                </a:cubicBezTo>
                <a:cubicBezTo>
                  <a:pt x="106469" y="127950"/>
                  <a:pt x="105727" y="127671"/>
                  <a:pt x="105010" y="127671"/>
                </a:cubicBezTo>
                <a:close/>
                <a:moveTo>
                  <a:pt x="86823" y="138123"/>
                </a:moveTo>
                <a:cubicBezTo>
                  <a:pt x="85686" y="138123"/>
                  <a:pt x="84626" y="139327"/>
                  <a:pt x="85273" y="140621"/>
                </a:cubicBezTo>
                <a:lnTo>
                  <a:pt x="74525" y="151370"/>
                </a:lnTo>
                <a:lnTo>
                  <a:pt x="69747" y="151370"/>
                </a:lnTo>
                <a:lnTo>
                  <a:pt x="52652" y="168500"/>
                </a:lnTo>
                <a:lnTo>
                  <a:pt x="48284" y="168500"/>
                </a:lnTo>
                <a:lnTo>
                  <a:pt x="40879" y="175836"/>
                </a:lnTo>
                <a:lnTo>
                  <a:pt x="41459" y="179999"/>
                </a:lnTo>
                <a:lnTo>
                  <a:pt x="14161" y="207298"/>
                </a:lnTo>
                <a:lnTo>
                  <a:pt x="14809" y="207980"/>
                </a:lnTo>
                <a:lnTo>
                  <a:pt x="42483" y="180341"/>
                </a:lnTo>
                <a:lnTo>
                  <a:pt x="41903" y="176178"/>
                </a:lnTo>
                <a:lnTo>
                  <a:pt x="48659" y="169421"/>
                </a:lnTo>
                <a:lnTo>
                  <a:pt x="53027" y="169421"/>
                </a:lnTo>
                <a:lnTo>
                  <a:pt x="70157" y="152326"/>
                </a:lnTo>
                <a:lnTo>
                  <a:pt x="74900" y="152326"/>
                </a:lnTo>
                <a:lnTo>
                  <a:pt x="85922" y="141304"/>
                </a:lnTo>
                <a:cubicBezTo>
                  <a:pt x="86225" y="141485"/>
                  <a:pt x="86529" y="141565"/>
                  <a:pt x="86819" y="141565"/>
                </a:cubicBezTo>
                <a:cubicBezTo>
                  <a:pt x="88159" y="141565"/>
                  <a:pt x="89160" y="139855"/>
                  <a:pt x="88037" y="138676"/>
                </a:cubicBezTo>
                <a:cubicBezTo>
                  <a:pt x="87677" y="138289"/>
                  <a:pt x="87245" y="138123"/>
                  <a:pt x="86823" y="1381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19527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365</Words>
  <Application>Microsoft Office PowerPoint</Application>
  <PresentationFormat>Affichage à l'écran (16:9)</PresentationFormat>
  <Paragraphs>99</Paragraphs>
  <Slides>21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Inter-Regular</vt:lpstr>
      <vt:lpstr>BrowalliaUPC</vt:lpstr>
      <vt:lpstr>Calibri</vt:lpstr>
      <vt:lpstr>est un ensemble de capteurs qui enregistrent et fournissent des mesures physiques et des paramètres météorologiques liés aux changements climatiques</vt:lpstr>
      <vt:lpstr>Aharoni</vt:lpstr>
      <vt:lpstr>Browallia New</vt:lpstr>
      <vt:lpstr>Inter-RegularNew</vt:lpstr>
      <vt:lpstr>Joan template</vt:lpstr>
      <vt:lpstr>Station Météo</vt:lpstr>
      <vt:lpstr>Sommaire</vt:lpstr>
      <vt:lpstr>INTRODUCTION</vt:lpstr>
      <vt:lpstr>ETUDE DE PROJET</vt:lpstr>
      <vt:lpstr>Diapositive 5</vt:lpstr>
      <vt:lpstr>Choix des logiciels utilisées :</vt:lpstr>
      <vt:lpstr>Proteus électronique (ISIS) </vt:lpstr>
      <vt:lpstr>Arduino IDE: </vt:lpstr>
      <vt:lpstr>Choix de materiel </vt:lpstr>
      <vt:lpstr>Arduino MEGA: </vt:lpstr>
      <vt:lpstr>Les Capteurs :</vt:lpstr>
      <vt:lpstr>Diapositive 12</vt:lpstr>
      <vt:lpstr>Diapositive 13</vt:lpstr>
      <vt:lpstr>Réalisation virtuel</vt:lpstr>
      <vt:lpstr>Diapositive 15</vt:lpstr>
      <vt:lpstr>2.2 Câblage du Station</vt:lpstr>
      <vt:lpstr>Fontionnement du Station</vt:lpstr>
      <vt:lpstr>Fontionement du Station</vt:lpstr>
      <vt:lpstr>Conclusion</vt:lpstr>
      <vt:lpstr>La réalisation de ce projet nous a apporté, sur un plan personnel, une vision différente du travail en équipe et une nouvelle façon de travailler. En effet, il a fallu diviser le travail en fonction des possibilités et implications de chacun. Nous avons tous été réactifs afin de trouver des créneaux horaires en commun. A l’inverse nous avons appris à travailler en autonomie sur une petite partie d’un projet plus grand. Nous avons su adapter notre comportement au travail réalisé par les autres membres de l’équipe</vt:lpstr>
      <vt:lpstr>     Merci Pour votre attention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Station meteo</dc:title>
  <dc:creator>yasser eddouche</dc:creator>
  <cp:lastModifiedBy>admin</cp:lastModifiedBy>
  <cp:revision>47</cp:revision>
  <dcterms:modified xsi:type="dcterms:W3CDTF">2022-05-25T02:25:44Z</dcterms:modified>
</cp:coreProperties>
</file>